
<file path=[Content_Types].xml><?xml version="1.0" encoding="utf-8"?>
<Types xmlns="http://schemas.openxmlformats.org/package/2006/content-types">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2"/>
    <p:sldMasterId id="2147483674" r:id="rId3"/>
  </p:sldMasterIdLst>
  <p:notesMasterIdLst>
    <p:notesMasterId r:id="rId9"/>
  </p:notesMasterIdLst>
  <p:sldIdLst>
    <p:sldId id="257" r:id="rId4"/>
    <p:sldId id="270" r:id="rId5"/>
    <p:sldId id="271" r:id="rId6"/>
    <p:sldId id="272" r:id="rId7"/>
    <p:sldId id="27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17" autoAdjust="0"/>
    <p:restoredTop sz="94660"/>
  </p:normalViewPr>
  <p:slideViewPr>
    <p:cSldViewPr>
      <p:cViewPr>
        <p:scale>
          <a:sx n="100" d="100"/>
          <a:sy n="100" d="100"/>
        </p:scale>
        <p:origin x="-1146" y="19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2.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0F3E1A-F44A-4BDC-BFDE-3CE901F7CC0B}" type="datetimeFigureOut">
              <a:rPr lang="en-US" smtClean="0"/>
              <a:pPr/>
              <a:t>2/28/2012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BE1359-2DA2-4102-8E5F-3C314329F38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2/28/2012 10:42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a:p>
        </p:txBody>
      </p:sp>
      <p:sp>
        <p:nvSpPr>
          <p:cNvPr id="4" name="Slide Number Placeholder 3"/>
          <p:cNvSpPr>
            <a:spLocks noGrp="1"/>
          </p:cNvSpPr>
          <p:nvPr>
            <p:ph type="sldNum" sz="quarter" idx="10"/>
          </p:nvPr>
        </p:nvSpPr>
        <p:spPr/>
        <p:txBody>
          <a:bodyPr/>
          <a:lstStyle/>
          <a:p>
            <a:fld id="{58BE1359-2DA2-4102-8E5F-3C314329F386}"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1"/>
          </p:nvPr>
        </p:nvSpPr>
        <p:spPr/>
        <p:txBody>
          <a:bodyPr/>
          <a:lstStyle/>
          <a:p>
            <a:r>
              <a:rPr lang="it-IT" smtClean="0"/>
              <a:t>28/02/2012</a:t>
            </a:r>
            <a:endParaRPr lang="it-IT" dirty="0"/>
          </a:p>
        </p:txBody>
      </p:sp>
      <p:sp>
        <p:nvSpPr>
          <p:cNvPr id="5" name="Slide Number Placeholder 4"/>
          <p:cNvSpPr>
            <a:spLocks noGrp="1"/>
          </p:cNvSpPr>
          <p:nvPr>
            <p:ph type="sldNum" sz="quarter" idx="12"/>
          </p:nvPr>
        </p:nvSpPr>
        <p:spPr/>
        <p:txBody>
          <a:bodyPr/>
          <a:lstStyle/>
          <a:p>
            <a:fld id="{DE5A135F-3B48-4C32-91E8-5B06FAD9FD8E}" type="slidenum">
              <a:rPr lang="it-IT" smtClean="0"/>
              <a:pPr/>
              <a:t>‹#›</a:t>
            </a:fld>
            <a:endParaRPr lang="it-IT"/>
          </a:p>
        </p:txBody>
      </p:sp>
      <p:sp>
        <p:nvSpPr>
          <p:cNvPr id="7" name="Footer Placeholder 6"/>
          <p:cNvSpPr>
            <a:spLocks noGrp="1"/>
          </p:cNvSpPr>
          <p:nvPr>
            <p:ph type="ftr" sz="quarter" idx="13"/>
          </p:nvPr>
        </p:nvSpPr>
        <p:spPr/>
        <p:txBody>
          <a:bodyPr/>
          <a:lstStyle/>
          <a:p>
            <a:r>
              <a:rPr lang="en-US" smtClean="0"/>
              <a:t>SAT Control System -  Weekly Meeting</a:t>
            </a:r>
            <a:endParaRPr lang="it-IT"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pic>
        <p:nvPicPr>
          <p:cNvPr id="7" name="Picture 25" descr="7-00029_BAK_v03TOP"/>
          <p:cNvPicPr>
            <a:picLocks noChangeAspect="1" noChangeArrowheads="1"/>
          </p:cNvPicPr>
          <p:nvPr/>
        </p:nvPicPr>
        <p:blipFill>
          <a:blip r:embed="rId15" cstate="print"/>
          <a:srcRect/>
          <a:stretch>
            <a:fillRect/>
          </a:stretch>
        </p:blipFill>
        <p:spPr bwMode="auto">
          <a:xfrm>
            <a:off x="-15875" y="6007100"/>
            <a:ext cx="9159875" cy="849313"/>
          </a:xfrm>
          <a:prstGeom prst="rect">
            <a:avLst/>
          </a:prstGeom>
          <a:noFill/>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400">
                <a:solidFill>
                  <a:schemeClr val="bg1"/>
                </a:solidFill>
              </a:defRPr>
            </a:lvl1pPr>
          </a:lstStyle>
          <a:p>
            <a:r>
              <a:rPr lang="it-IT" smtClean="0"/>
              <a:t>28/02/2012</a:t>
            </a:r>
            <a:endParaRPr lang="it-IT"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bg1"/>
                </a:solidFill>
              </a:defRPr>
            </a:lvl1pPr>
          </a:lstStyle>
          <a:p>
            <a:fld id="{DE5A135F-3B48-4C32-91E8-5B06FAD9FD8E}" type="slidenum">
              <a:rPr lang="it-IT" smtClean="0"/>
              <a:pPr/>
              <a:t>‹#›</a:t>
            </a:fld>
            <a:endParaRPr lang="it-I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solidFill>
              </a:defRPr>
            </a:lvl1pPr>
          </a:lstStyle>
          <a:p>
            <a:r>
              <a:rPr lang="en-US" smtClean="0"/>
              <a:t>SAT Control System -  Weekly Meeting</a:t>
            </a:r>
            <a:endParaRPr lang="it-IT"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hf hdr="0"/>
  <p:txStyles>
    <p:title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hf hdr="0"/>
  <p:txStyles>
    <p:titleStyle>
      <a:lvl1pPr algn="l" defTabSz="914363" rtl="0" eaLnBrk="1" latinLnBrk="0" hangingPunct="1">
        <a:lnSpc>
          <a:spcPct val="90000"/>
        </a:lnSpc>
        <a:spcBef>
          <a:spcPct val="0"/>
        </a:spcBef>
        <a:buNone/>
        <a:defRPr lang="en-US" sz="4800" b="0" kern="1200" cap="none" spc="-125"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1"/>
            <a:ext cx="7681913" cy="1095372"/>
          </a:xfrm>
        </p:spPr>
        <p:txBody>
          <a:bodyPr/>
          <a:lstStyle/>
          <a:p>
            <a:r>
              <a:rPr lang="en-US" smtClean="0"/>
              <a:t>SAT Control System</a:t>
            </a:r>
            <a:br>
              <a:rPr lang="en-US" smtClean="0"/>
            </a:br>
            <a:endParaRPr lang="en-US"/>
          </a:p>
        </p:txBody>
      </p:sp>
      <p:sp>
        <p:nvSpPr>
          <p:cNvPr id="3" name="Subtitle 2"/>
          <p:cNvSpPr>
            <a:spLocks noGrp="1"/>
          </p:cNvSpPr>
          <p:nvPr>
            <p:ph type="subTitle" idx="1"/>
          </p:nvPr>
        </p:nvSpPr>
        <p:spPr>
          <a:xfrm>
            <a:off x="730249" y="4344988"/>
            <a:ext cx="7681913" cy="1293812"/>
          </a:xfrm>
        </p:spPr>
        <p:txBody>
          <a:bodyPr>
            <a:normAutofit/>
          </a:bodyPr>
          <a:lstStyle/>
          <a:p>
            <a:r>
              <a:rPr lang="en-US" dirty="0" smtClean="0"/>
              <a:t>Weekly Meeting </a:t>
            </a:r>
          </a:p>
          <a:p>
            <a:r>
              <a:rPr lang="en-US" dirty="0" smtClean="0"/>
              <a:t>February 28th, 2012</a:t>
            </a:r>
          </a:p>
        </p:txBody>
      </p:sp>
      <p:pic>
        <p:nvPicPr>
          <p:cNvPr id="4" name="Picture 3" descr="weblogo2b.gif"/>
          <p:cNvPicPr>
            <a:picLocks noChangeAspect="1"/>
          </p:cNvPicPr>
          <p:nvPr/>
        </p:nvPicPr>
        <p:blipFill>
          <a:blip r:embed="rId3" cstate="print"/>
          <a:stretch>
            <a:fillRect/>
          </a:stretch>
        </p:blipFill>
        <p:spPr>
          <a:xfrm>
            <a:off x="7358082" y="142852"/>
            <a:ext cx="1619250" cy="1600200"/>
          </a:xfrm>
          <a:prstGeom prst="rect">
            <a:avLst/>
          </a:prstGeom>
        </p:spPr>
      </p:pic>
      <p:pic>
        <p:nvPicPr>
          <p:cNvPr id="5" name="Picture 4" descr="logo-virgo.png"/>
          <p:cNvPicPr>
            <a:picLocks noChangeAspect="1"/>
          </p:cNvPicPr>
          <p:nvPr/>
        </p:nvPicPr>
        <p:blipFill>
          <a:blip r:embed="rId4" cstate="print"/>
          <a:stretch>
            <a:fillRect/>
          </a:stretch>
        </p:blipFill>
        <p:spPr>
          <a:xfrm>
            <a:off x="1000100" y="2714620"/>
            <a:ext cx="4357718" cy="797727"/>
          </a:xfrm>
          <a:prstGeom prst="rect">
            <a:avLst/>
          </a:prstGeom>
        </p:spPr>
      </p:pic>
      <p:pic>
        <p:nvPicPr>
          <p:cNvPr id="6" name="Picture 5" descr="testata20.jpg"/>
          <p:cNvPicPr>
            <a:picLocks noChangeAspect="1"/>
          </p:cNvPicPr>
          <p:nvPr/>
        </p:nvPicPr>
        <p:blipFill>
          <a:blip r:embed="rId5" cstate="print"/>
          <a:stretch>
            <a:fillRect/>
          </a:stretch>
        </p:blipFill>
        <p:spPr>
          <a:xfrm>
            <a:off x="0" y="5857893"/>
            <a:ext cx="9144000" cy="1000108"/>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t>Meeting Agenda</a:t>
            </a:r>
            <a:endParaRPr lang="it-IT" dirty="0"/>
          </a:p>
        </p:txBody>
      </p:sp>
      <p:sp>
        <p:nvSpPr>
          <p:cNvPr id="3" name="Text Placeholder 2"/>
          <p:cNvSpPr>
            <a:spLocks noGrp="1"/>
          </p:cNvSpPr>
          <p:nvPr>
            <p:ph type="body" sz="quarter" idx="10"/>
          </p:nvPr>
        </p:nvSpPr>
        <p:spPr>
          <a:xfrm>
            <a:off x="381000" y="1411552"/>
            <a:ext cx="8382000" cy="2068259"/>
          </a:xfrm>
        </p:spPr>
        <p:txBody>
          <a:bodyPr/>
          <a:lstStyle/>
          <a:p>
            <a:r>
              <a:rPr lang="en-US" dirty="0" smtClean="0"/>
              <a:t>Status Report</a:t>
            </a:r>
          </a:p>
          <a:p>
            <a:r>
              <a:rPr lang="en-US" dirty="0" smtClean="0"/>
              <a:t>Coil Driver (all)</a:t>
            </a:r>
          </a:p>
          <a:p>
            <a:r>
              <a:rPr lang="en-US" dirty="0" smtClean="0"/>
              <a:t>LVDT (all)</a:t>
            </a:r>
          </a:p>
          <a:p>
            <a:r>
              <a:rPr lang="en-US" dirty="0" smtClean="0"/>
              <a:t>AOB</a:t>
            </a:r>
            <a:endParaRPr lang="it-IT" dirty="0"/>
          </a:p>
        </p:txBody>
      </p:sp>
      <p:sp>
        <p:nvSpPr>
          <p:cNvPr id="7" name="Date Placeholder 6"/>
          <p:cNvSpPr>
            <a:spLocks noGrp="1"/>
          </p:cNvSpPr>
          <p:nvPr>
            <p:ph type="dt" sz="half" idx="11"/>
          </p:nvPr>
        </p:nvSpPr>
        <p:spPr/>
        <p:txBody>
          <a:bodyPr/>
          <a:lstStyle/>
          <a:p>
            <a:r>
              <a:rPr lang="it-IT" smtClean="0"/>
              <a:t>28/02/2012</a:t>
            </a:r>
            <a:endParaRPr lang="it-IT" dirty="0"/>
          </a:p>
        </p:txBody>
      </p:sp>
      <p:sp>
        <p:nvSpPr>
          <p:cNvPr id="8" name="Slide Number Placeholder 7"/>
          <p:cNvSpPr>
            <a:spLocks noGrp="1"/>
          </p:cNvSpPr>
          <p:nvPr>
            <p:ph type="sldNum" sz="quarter" idx="12"/>
          </p:nvPr>
        </p:nvSpPr>
        <p:spPr/>
        <p:txBody>
          <a:bodyPr/>
          <a:lstStyle/>
          <a:p>
            <a:fld id="{DE5A135F-3B48-4C32-91E8-5B06FAD9FD8E}" type="slidenum">
              <a:rPr lang="it-IT" smtClean="0"/>
              <a:pPr/>
              <a:t>2</a:t>
            </a:fld>
            <a:endParaRPr lang="it-IT"/>
          </a:p>
        </p:txBody>
      </p:sp>
      <p:sp>
        <p:nvSpPr>
          <p:cNvPr id="9" name="Footer Placeholder 8"/>
          <p:cNvSpPr>
            <a:spLocks noGrp="1"/>
          </p:cNvSpPr>
          <p:nvPr>
            <p:ph type="ftr" sz="quarter" idx="13"/>
          </p:nvPr>
        </p:nvSpPr>
        <p:spPr/>
        <p:txBody>
          <a:bodyPr/>
          <a:lstStyle/>
          <a:p>
            <a:r>
              <a:rPr lang="en-US" smtClean="0"/>
              <a:t>SAT Control System -  Weekly Meeting</a:t>
            </a:r>
            <a:endParaRPr lang="it-IT"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t-IT" dirty="0" smtClean="0"/>
              <a:t>Channels</a:t>
            </a:r>
            <a:endParaRPr lang="it-IT" dirty="0"/>
          </a:p>
        </p:txBody>
      </p:sp>
      <p:sp>
        <p:nvSpPr>
          <p:cNvPr id="8" name="Rectangle 7"/>
          <p:cNvSpPr/>
          <p:nvPr/>
        </p:nvSpPr>
        <p:spPr bwMode="auto">
          <a:xfrm>
            <a:off x="3851920" y="1700808"/>
            <a:ext cx="1584176" cy="1008112"/>
          </a:xfrm>
          <a:prstGeom prst="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Accel</a:t>
            </a:r>
          </a:p>
        </p:txBody>
      </p:sp>
      <p:sp>
        <p:nvSpPr>
          <p:cNvPr id="13" name="Right Arrow 12"/>
          <p:cNvSpPr/>
          <p:nvPr/>
        </p:nvSpPr>
        <p:spPr bwMode="auto">
          <a:xfrm>
            <a:off x="3131840" y="2348880"/>
            <a:ext cx="648072" cy="360040"/>
          </a:xfrm>
          <a:prstGeom prst="rightArrow">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14" name="Rectangle 13"/>
          <p:cNvSpPr/>
          <p:nvPr/>
        </p:nvSpPr>
        <p:spPr bwMode="auto">
          <a:xfrm>
            <a:off x="3851920" y="2780928"/>
            <a:ext cx="1584176" cy="648072"/>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LVDT</a:t>
            </a:r>
          </a:p>
        </p:txBody>
      </p:sp>
      <p:sp>
        <p:nvSpPr>
          <p:cNvPr id="15" name="Right Arrow 14"/>
          <p:cNvSpPr/>
          <p:nvPr/>
        </p:nvSpPr>
        <p:spPr bwMode="auto">
          <a:xfrm flipH="1">
            <a:off x="3131840" y="1988840"/>
            <a:ext cx="648072" cy="360040"/>
          </a:xfrm>
          <a:prstGeom prst="rightArrow">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16" name="Right Arrow 15"/>
          <p:cNvSpPr/>
          <p:nvPr/>
        </p:nvSpPr>
        <p:spPr bwMode="auto">
          <a:xfrm flipH="1">
            <a:off x="3131840" y="1628800"/>
            <a:ext cx="648072" cy="360040"/>
          </a:xfrm>
          <a:prstGeom prst="rightArrow">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17" name="Right Arrow 16"/>
          <p:cNvSpPr/>
          <p:nvPr/>
        </p:nvSpPr>
        <p:spPr bwMode="auto">
          <a:xfrm flipH="1">
            <a:off x="3131840" y="2780928"/>
            <a:ext cx="648072" cy="360040"/>
          </a:xfrm>
          <a:prstGeom prst="right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18" name="Right Arrow 17"/>
          <p:cNvSpPr/>
          <p:nvPr/>
        </p:nvSpPr>
        <p:spPr bwMode="auto">
          <a:xfrm>
            <a:off x="3131840" y="3068960"/>
            <a:ext cx="648072" cy="360040"/>
          </a:xfrm>
          <a:prstGeom prst="right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22" name="Rectangle 21"/>
          <p:cNvSpPr/>
          <p:nvPr/>
        </p:nvSpPr>
        <p:spPr bwMode="auto">
          <a:xfrm>
            <a:off x="3851920" y="4221088"/>
            <a:ext cx="1584176" cy="792088"/>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CD</a:t>
            </a:r>
          </a:p>
        </p:txBody>
      </p:sp>
      <p:sp>
        <p:nvSpPr>
          <p:cNvPr id="23" name="Right Arrow 22"/>
          <p:cNvSpPr/>
          <p:nvPr/>
        </p:nvSpPr>
        <p:spPr bwMode="auto">
          <a:xfrm flipH="1">
            <a:off x="3131840" y="4437112"/>
            <a:ext cx="648072" cy="360040"/>
          </a:xfrm>
          <a:prstGeom prst="rightArrow">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grpSp>
        <p:nvGrpSpPr>
          <p:cNvPr id="47" name="Group 46"/>
          <p:cNvGrpSpPr/>
          <p:nvPr/>
        </p:nvGrpSpPr>
        <p:grpSpPr>
          <a:xfrm>
            <a:off x="5580112" y="1772816"/>
            <a:ext cx="728464" cy="440432"/>
            <a:chOff x="4283968" y="1772816"/>
            <a:chExt cx="728464" cy="440432"/>
          </a:xfrm>
        </p:grpSpPr>
        <p:sp>
          <p:nvSpPr>
            <p:cNvPr id="25" name="Right Arrow 24"/>
            <p:cNvSpPr/>
            <p:nvPr/>
          </p:nvSpPr>
          <p:spPr bwMode="auto">
            <a:xfrm>
              <a:off x="4283968" y="1772816"/>
              <a:ext cx="576064" cy="288032"/>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26" name="Right Arrow 25"/>
            <p:cNvSpPr/>
            <p:nvPr/>
          </p:nvSpPr>
          <p:spPr bwMode="auto">
            <a:xfrm>
              <a:off x="4436368" y="1925216"/>
              <a:ext cx="576064" cy="288032"/>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grpSp>
      <p:grpSp>
        <p:nvGrpSpPr>
          <p:cNvPr id="48" name="Group 47"/>
          <p:cNvGrpSpPr/>
          <p:nvPr/>
        </p:nvGrpSpPr>
        <p:grpSpPr>
          <a:xfrm>
            <a:off x="5508104" y="2276872"/>
            <a:ext cx="728464" cy="448816"/>
            <a:chOff x="4275584" y="2196480"/>
            <a:chExt cx="728464" cy="448816"/>
          </a:xfrm>
        </p:grpSpPr>
        <p:sp>
          <p:nvSpPr>
            <p:cNvPr id="27" name="Right Arrow 26"/>
            <p:cNvSpPr/>
            <p:nvPr/>
          </p:nvSpPr>
          <p:spPr bwMode="auto">
            <a:xfrm flipH="1">
              <a:off x="4275584" y="2196480"/>
              <a:ext cx="576064" cy="296416"/>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28" name="Right Arrow 27"/>
            <p:cNvSpPr/>
            <p:nvPr/>
          </p:nvSpPr>
          <p:spPr bwMode="auto">
            <a:xfrm flipH="1">
              <a:off x="4427984" y="2348880"/>
              <a:ext cx="576064" cy="296416"/>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grpSp>
      <p:grpSp>
        <p:nvGrpSpPr>
          <p:cNvPr id="51" name="Group 50"/>
          <p:cNvGrpSpPr/>
          <p:nvPr/>
        </p:nvGrpSpPr>
        <p:grpSpPr>
          <a:xfrm>
            <a:off x="5580112" y="4221088"/>
            <a:ext cx="728464" cy="440432"/>
            <a:chOff x="4292352" y="4149080"/>
            <a:chExt cx="728464" cy="440432"/>
          </a:xfrm>
        </p:grpSpPr>
        <p:sp>
          <p:nvSpPr>
            <p:cNvPr id="29" name="Right Arrow 28"/>
            <p:cNvSpPr/>
            <p:nvPr/>
          </p:nvSpPr>
          <p:spPr bwMode="auto">
            <a:xfrm>
              <a:off x="4292352" y="4149080"/>
              <a:ext cx="576064" cy="288032"/>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30" name="Right Arrow 29"/>
            <p:cNvSpPr/>
            <p:nvPr/>
          </p:nvSpPr>
          <p:spPr bwMode="auto">
            <a:xfrm>
              <a:off x="4444752" y="4301480"/>
              <a:ext cx="576064" cy="288032"/>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grpSp>
      <p:grpSp>
        <p:nvGrpSpPr>
          <p:cNvPr id="52" name="Group 51"/>
          <p:cNvGrpSpPr/>
          <p:nvPr/>
        </p:nvGrpSpPr>
        <p:grpSpPr>
          <a:xfrm>
            <a:off x="5580112" y="4653136"/>
            <a:ext cx="728464" cy="448816"/>
            <a:chOff x="4283968" y="4572744"/>
            <a:chExt cx="728464" cy="448816"/>
          </a:xfrm>
        </p:grpSpPr>
        <p:sp>
          <p:nvSpPr>
            <p:cNvPr id="31" name="Right Arrow 30"/>
            <p:cNvSpPr/>
            <p:nvPr/>
          </p:nvSpPr>
          <p:spPr bwMode="auto">
            <a:xfrm flipH="1">
              <a:off x="4283968" y="4572744"/>
              <a:ext cx="576064" cy="296416"/>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32" name="Right Arrow 31"/>
            <p:cNvSpPr/>
            <p:nvPr/>
          </p:nvSpPr>
          <p:spPr bwMode="auto">
            <a:xfrm flipH="1">
              <a:off x="4436368" y="4725144"/>
              <a:ext cx="576064" cy="296416"/>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grpSp>
      <p:sp>
        <p:nvSpPr>
          <p:cNvPr id="36" name="Rectangle 35"/>
          <p:cNvSpPr/>
          <p:nvPr/>
        </p:nvSpPr>
        <p:spPr bwMode="auto">
          <a:xfrm>
            <a:off x="3851920" y="3501008"/>
            <a:ext cx="1584176" cy="648072"/>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LVDT</a:t>
            </a:r>
          </a:p>
        </p:txBody>
      </p:sp>
      <p:sp>
        <p:nvSpPr>
          <p:cNvPr id="37" name="Right Arrow 36"/>
          <p:cNvSpPr/>
          <p:nvPr/>
        </p:nvSpPr>
        <p:spPr bwMode="auto">
          <a:xfrm flipH="1">
            <a:off x="3131840" y="3501008"/>
            <a:ext cx="648072" cy="360040"/>
          </a:xfrm>
          <a:prstGeom prst="right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38" name="Right Arrow 37"/>
          <p:cNvSpPr/>
          <p:nvPr/>
        </p:nvSpPr>
        <p:spPr bwMode="auto">
          <a:xfrm>
            <a:off x="3131840" y="3789040"/>
            <a:ext cx="648072" cy="360040"/>
          </a:xfrm>
          <a:prstGeom prst="right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grpSp>
        <p:nvGrpSpPr>
          <p:cNvPr id="49" name="Group 48"/>
          <p:cNvGrpSpPr/>
          <p:nvPr/>
        </p:nvGrpSpPr>
        <p:grpSpPr>
          <a:xfrm>
            <a:off x="5580112" y="2924944"/>
            <a:ext cx="728464" cy="440432"/>
            <a:chOff x="4292352" y="2996952"/>
            <a:chExt cx="728464" cy="440432"/>
          </a:xfrm>
        </p:grpSpPr>
        <p:sp>
          <p:nvSpPr>
            <p:cNvPr id="42" name="Right Arrow 41"/>
            <p:cNvSpPr/>
            <p:nvPr/>
          </p:nvSpPr>
          <p:spPr bwMode="auto">
            <a:xfrm>
              <a:off x="4292352" y="2996952"/>
              <a:ext cx="576064" cy="288032"/>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43" name="Right Arrow 42"/>
            <p:cNvSpPr/>
            <p:nvPr/>
          </p:nvSpPr>
          <p:spPr bwMode="auto">
            <a:xfrm>
              <a:off x="4444752" y="3149352"/>
              <a:ext cx="576064" cy="288032"/>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grpSp>
      <p:grpSp>
        <p:nvGrpSpPr>
          <p:cNvPr id="50" name="Group 49"/>
          <p:cNvGrpSpPr/>
          <p:nvPr/>
        </p:nvGrpSpPr>
        <p:grpSpPr>
          <a:xfrm>
            <a:off x="5580112" y="3573016"/>
            <a:ext cx="728464" cy="448816"/>
            <a:chOff x="4283968" y="3420616"/>
            <a:chExt cx="728464" cy="448816"/>
          </a:xfrm>
        </p:grpSpPr>
        <p:sp>
          <p:nvSpPr>
            <p:cNvPr id="44" name="Right Arrow 43"/>
            <p:cNvSpPr/>
            <p:nvPr/>
          </p:nvSpPr>
          <p:spPr bwMode="auto">
            <a:xfrm flipH="1">
              <a:off x="4283968" y="3420616"/>
              <a:ext cx="576064" cy="296416"/>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45" name="Right Arrow 44"/>
            <p:cNvSpPr/>
            <p:nvPr/>
          </p:nvSpPr>
          <p:spPr bwMode="auto">
            <a:xfrm flipH="1">
              <a:off x="4436368" y="3573016"/>
              <a:ext cx="576064" cy="296416"/>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grpSp>
      <p:sp>
        <p:nvSpPr>
          <p:cNvPr id="39" name="TextBox 38"/>
          <p:cNvSpPr txBox="1"/>
          <p:nvPr/>
        </p:nvSpPr>
        <p:spPr>
          <a:xfrm>
            <a:off x="755576" y="1196752"/>
            <a:ext cx="1834156" cy="400110"/>
          </a:xfrm>
          <a:prstGeom prst="rect">
            <a:avLst/>
          </a:prstGeom>
          <a:noFill/>
        </p:spPr>
        <p:txBody>
          <a:bodyPr wrap="none" rtlCol="0">
            <a:spAutoFit/>
          </a:bodyPr>
          <a:lstStyle/>
          <a:p>
            <a:r>
              <a:rPr lang="it-IT" sz="2000" b="1" i="1" dirty="0" smtClean="0"/>
              <a:t>Analog Domain</a:t>
            </a:r>
            <a:endParaRPr lang="it-IT" sz="2000" b="1" i="1" dirty="0"/>
          </a:p>
        </p:txBody>
      </p:sp>
      <p:sp>
        <p:nvSpPr>
          <p:cNvPr id="40" name="TextBox 39"/>
          <p:cNvSpPr txBox="1"/>
          <p:nvPr/>
        </p:nvSpPr>
        <p:spPr>
          <a:xfrm>
            <a:off x="6660232" y="1196752"/>
            <a:ext cx="1781450" cy="400110"/>
          </a:xfrm>
          <a:prstGeom prst="rect">
            <a:avLst/>
          </a:prstGeom>
          <a:noFill/>
        </p:spPr>
        <p:txBody>
          <a:bodyPr wrap="none" rtlCol="0">
            <a:spAutoFit/>
          </a:bodyPr>
          <a:lstStyle/>
          <a:p>
            <a:r>
              <a:rPr lang="it-IT" sz="2000" b="1" i="1" dirty="0" smtClean="0"/>
              <a:t>Digital Domain</a:t>
            </a:r>
            <a:endParaRPr lang="it-IT" sz="2000" b="1" i="1" dirty="0"/>
          </a:p>
        </p:txBody>
      </p:sp>
      <p:sp>
        <p:nvSpPr>
          <p:cNvPr id="41" name="TextBox 40"/>
          <p:cNvSpPr txBox="1"/>
          <p:nvPr/>
        </p:nvSpPr>
        <p:spPr>
          <a:xfrm>
            <a:off x="1547664" y="1844824"/>
            <a:ext cx="1364476" cy="646331"/>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pPr algn="ctr"/>
            <a:r>
              <a:rPr lang="it-IT" dirty="0" smtClean="0"/>
              <a:t>2 OUT + 1 IN</a:t>
            </a:r>
          </a:p>
          <a:p>
            <a:pPr algn="ctr"/>
            <a:r>
              <a:rPr lang="it-IT" dirty="0" smtClean="0"/>
              <a:t>(1 channel)</a:t>
            </a:r>
            <a:endParaRPr lang="it-IT" dirty="0"/>
          </a:p>
        </p:txBody>
      </p:sp>
      <p:sp>
        <p:nvSpPr>
          <p:cNvPr id="46" name="TextBox 45"/>
          <p:cNvSpPr txBox="1"/>
          <p:nvPr/>
        </p:nvSpPr>
        <p:spPr>
          <a:xfrm>
            <a:off x="1547664" y="3140968"/>
            <a:ext cx="1364476" cy="646331"/>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algn="ctr"/>
            <a:r>
              <a:rPr lang="it-IT" dirty="0" smtClean="0"/>
              <a:t>2 OUT + 2 IN</a:t>
            </a:r>
          </a:p>
          <a:p>
            <a:pPr algn="ctr"/>
            <a:r>
              <a:rPr lang="it-IT" dirty="0" smtClean="0"/>
              <a:t>(2 channels)</a:t>
            </a:r>
            <a:endParaRPr lang="it-IT" dirty="0"/>
          </a:p>
        </p:txBody>
      </p:sp>
      <p:sp>
        <p:nvSpPr>
          <p:cNvPr id="53" name="TextBox 52"/>
          <p:cNvSpPr txBox="1"/>
          <p:nvPr/>
        </p:nvSpPr>
        <p:spPr>
          <a:xfrm>
            <a:off x="1547664" y="4365104"/>
            <a:ext cx="1368152" cy="64633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it-IT" dirty="0" smtClean="0"/>
              <a:t>1 OUT</a:t>
            </a:r>
          </a:p>
          <a:p>
            <a:pPr algn="r"/>
            <a:r>
              <a:rPr lang="it-IT" dirty="0" smtClean="0"/>
              <a:t>(1 channel)</a:t>
            </a:r>
            <a:endParaRPr lang="it-IT" dirty="0"/>
          </a:p>
        </p:txBody>
      </p:sp>
      <p:sp>
        <p:nvSpPr>
          <p:cNvPr id="54" name="TextBox 53"/>
          <p:cNvSpPr txBox="1"/>
          <p:nvPr/>
        </p:nvSpPr>
        <p:spPr>
          <a:xfrm>
            <a:off x="6516216" y="1844824"/>
            <a:ext cx="1240853" cy="646331"/>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algn="ctr"/>
            <a:r>
              <a:rPr lang="it-IT" dirty="0" smtClean="0"/>
              <a:t>2 DA+ 2 AD</a:t>
            </a:r>
          </a:p>
          <a:p>
            <a:pPr algn="ctr"/>
            <a:r>
              <a:rPr lang="it-IT" dirty="0" smtClean="0"/>
              <a:t>channels</a:t>
            </a:r>
          </a:p>
        </p:txBody>
      </p:sp>
      <p:sp>
        <p:nvSpPr>
          <p:cNvPr id="55" name="TextBox 54"/>
          <p:cNvSpPr txBox="1"/>
          <p:nvPr/>
        </p:nvSpPr>
        <p:spPr>
          <a:xfrm>
            <a:off x="6516216" y="3140968"/>
            <a:ext cx="1240853" cy="646331"/>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algn="ctr"/>
            <a:r>
              <a:rPr lang="it-IT" dirty="0" smtClean="0"/>
              <a:t>2 DA+ 2 AD</a:t>
            </a:r>
          </a:p>
          <a:p>
            <a:pPr algn="ctr"/>
            <a:r>
              <a:rPr lang="it-IT" dirty="0" smtClean="0"/>
              <a:t>channels</a:t>
            </a:r>
          </a:p>
        </p:txBody>
      </p:sp>
      <p:sp>
        <p:nvSpPr>
          <p:cNvPr id="56" name="TextBox 55"/>
          <p:cNvSpPr txBox="1"/>
          <p:nvPr/>
        </p:nvSpPr>
        <p:spPr>
          <a:xfrm>
            <a:off x="6516216" y="4365104"/>
            <a:ext cx="1240853" cy="646331"/>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algn="ctr"/>
            <a:r>
              <a:rPr lang="it-IT" dirty="0" smtClean="0"/>
              <a:t>2 DA+ 2 AD</a:t>
            </a:r>
          </a:p>
          <a:p>
            <a:pPr algn="ctr"/>
            <a:r>
              <a:rPr lang="it-IT" dirty="0" smtClean="0"/>
              <a:t>channels</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p:cNvGrpSpPr/>
          <p:nvPr/>
        </p:nvGrpSpPr>
        <p:grpSpPr>
          <a:xfrm>
            <a:off x="2411760" y="980728"/>
            <a:ext cx="2514600" cy="3124200"/>
            <a:chOff x="304800" y="1524000"/>
            <a:chExt cx="2514600" cy="3124200"/>
          </a:xfrm>
        </p:grpSpPr>
        <p:sp>
          <p:nvSpPr>
            <p:cNvPr id="3" name="Rectangle 2"/>
            <p:cNvSpPr/>
            <p:nvPr/>
          </p:nvSpPr>
          <p:spPr>
            <a:xfrm>
              <a:off x="304800" y="1524000"/>
              <a:ext cx="2514600" cy="3124200"/>
            </a:xfrm>
            <a:prstGeom prst="rect">
              <a:avLst/>
            </a:prstGeom>
          </p:spPr>
          <p:style>
            <a:lnRef idx="0">
              <a:schemeClr val="accent6"/>
            </a:lnRef>
            <a:fillRef idx="3">
              <a:schemeClr val="accent6"/>
            </a:fillRef>
            <a:effectRef idx="3">
              <a:schemeClr val="accent6"/>
            </a:effectRef>
            <a:fontRef idx="minor">
              <a:schemeClr val="lt1"/>
            </a:fontRef>
          </p:style>
          <p:txBody>
            <a:bodyPr rtlCol="0" anchor="t"/>
            <a:lstStyle/>
            <a:p>
              <a:pPr algn="ctr"/>
              <a:r>
                <a:rPr lang="en-US" dirty="0" smtClean="0"/>
                <a:t>Data Conversion Block</a:t>
              </a:r>
              <a:endParaRPr lang="en-US" dirty="0"/>
            </a:p>
          </p:txBody>
        </p:sp>
        <p:sp>
          <p:nvSpPr>
            <p:cNvPr id="4" name="Rectangle 3"/>
            <p:cNvSpPr/>
            <p:nvPr/>
          </p:nvSpPr>
          <p:spPr>
            <a:xfrm>
              <a:off x="1676400" y="1981200"/>
              <a:ext cx="838200" cy="1371600"/>
            </a:xfrm>
            <a:prstGeom prst="rect">
              <a:avLst/>
            </a:prstGeom>
          </p:spPr>
          <p:style>
            <a:lnRef idx="0">
              <a:schemeClr val="accent6"/>
            </a:lnRef>
            <a:fillRef idx="3">
              <a:schemeClr val="accent6"/>
            </a:fillRef>
            <a:effectRef idx="3">
              <a:schemeClr val="accent6"/>
            </a:effectRef>
            <a:fontRef idx="minor">
              <a:schemeClr val="lt1"/>
            </a:fontRef>
          </p:style>
          <p:txBody>
            <a:bodyPr rtlCol="0" anchor="t"/>
            <a:lstStyle/>
            <a:p>
              <a:pPr algn="ctr"/>
              <a:r>
                <a:rPr lang="en-US" dirty="0" smtClean="0"/>
                <a:t>DAC</a:t>
              </a:r>
              <a:endParaRPr lang="en-US" dirty="0"/>
            </a:p>
          </p:txBody>
        </p:sp>
        <p:sp>
          <p:nvSpPr>
            <p:cNvPr id="6" name="Rectangle 5"/>
            <p:cNvSpPr/>
            <p:nvPr/>
          </p:nvSpPr>
          <p:spPr>
            <a:xfrm>
              <a:off x="457200" y="1981200"/>
              <a:ext cx="990600" cy="13716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smtClean="0"/>
                <a:t>FPGA</a:t>
              </a:r>
              <a:endParaRPr lang="en-US" dirty="0"/>
            </a:p>
          </p:txBody>
        </p:sp>
        <p:sp>
          <p:nvSpPr>
            <p:cNvPr id="7" name="Rectangle 6"/>
            <p:cNvSpPr/>
            <p:nvPr/>
          </p:nvSpPr>
          <p:spPr>
            <a:xfrm>
              <a:off x="1752600" y="2362200"/>
              <a:ext cx="685800" cy="4572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smtClean="0"/>
                <a:t>Ch1</a:t>
              </a:r>
              <a:endParaRPr lang="en-US" dirty="0"/>
            </a:p>
          </p:txBody>
        </p:sp>
        <p:sp>
          <p:nvSpPr>
            <p:cNvPr id="8" name="Rectangle 7"/>
            <p:cNvSpPr/>
            <p:nvPr/>
          </p:nvSpPr>
          <p:spPr>
            <a:xfrm>
              <a:off x="1752600" y="3505200"/>
              <a:ext cx="685800" cy="4572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smtClean="0"/>
                <a:t>ADC</a:t>
              </a:r>
              <a:endParaRPr lang="en-US" dirty="0"/>
            </a:p>
          </p:txBody>
        </p:sp>
        <p:sp>
          <p:nvSpPr>
            <p:cNvPr id="13" name="Rectangle 12"/>
            <p:cNvSpPr/>
            <p:nvPr/>
          </p:nvSpPr>
          <p:spPr>
            <a:xfrm>
              <a:off x="1752600" y="2819400"/>
              <a:ext cx="685800" cy="4572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smtClean="0"/>
                <a:t>Ch2</a:t>
              </a:r>
              <a:endParaRPr lang="en-US" dirty="0"/>
            </a:p>
          </p:txBody>
        </p:sp>
        <p:sp>
          <p:nvSpPr>
            <p:cNvPr id="15" name="Rectangle 14"/>
            <p:cNvSpPr/>
            <p:nvPr/>
          </p:nvSpPr>
          <p:spPr>
            <a:xfrm>
              <a:off x="1752600" y="4038600"/>
              <a:ext cx="685800" cy="4572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smtClean="0"/>
                <a:t>ADC</a:t>
              </a:r>
              <a:endParaRPr lang="en-US" dirty="0"/>
            </a:p>
          </p:txBody>
        </p:sp>
      </p:grpSp>
      <p:sp>
        <p:nvSpPr>
          <p:cNvPr id="2" name="Title 1"/>
          <p:cNvSpPr>
            <a:spLocks noGrp="1"/>
          </p:cNvSpPr>
          <p:nvPr>
            <p:ph type="title"/>
          </p:nvPr>
        </p:nvSpPr>
        <p:spPr/>
        <p:txBody>
          <a:bodyPr/>
          <a:lstStyle/>
          <a:p>
            <a:r>
              <a:rPr lang="it-IT" dirty="0" smtClean="0"/>
              <a:t>LVDT Block Diagram</a:t>
            </a:r>
            <a:endParaRPr lang="it-IT" dirty="0"/>
          </a:p>
        </p:txBody>
      </p:sp>
      <p:cxnSp>
        <p:nvCxnSpPr>
          <p:cNvPr id="9" name="Straight Arrow Connector 8"/>
          <p:cNvCxnSpPr>
            <a:stCxn id="7" idx="3"/>
            <a:endCxn id="37" idx="1"/>
          </p:cNvCxnSpPr>
          <p:nvPr/>
        </p:nvCxnSpPr>
        <p:spPr>
          <a:xfrm flipV="1">
            <a:off x="4545360" y="1869976"/>
            <a:ext cx="962744" cy="17755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1" name="TextBox 10"/>
          <p:cNvSpPr txBox="1"/>
          <p:nvPr/>
        </p:nvSpPr>
        <p:spPr>
          <a:xfrm>
            <a:off x="4932040" y="2420888"/>
            <a:ext cx="644728" cy="261610"/>
          </a:xfrm>
          <a:prstGeom prst="rect">
            <a:avLst/>
          </a:prstGeom>
          <a:noFill/>
        </p:spPr>
        <p:txBody>
          <a:bodyPr wrap="none" rtlCol="0">
            <a:spAutoFit/>
          </a:bodyPr>
          <a:lstStyle/>
          <a:p>
            <a:r>
              <a:rPr lang="en-US" sz="1100" dirty="0" smtClean="0"/>
              <a:t>Bal OUT</a:t>
            </a:r>
            <a:endParaRPr lang="en-US" sz="1100" dirty="0"/>
          </a:p>
        </p:txBody>
      </p:sp>
      <p:sp>
        <p:nvSpPr>
          <p:cNvPr id="12" name="TextBox 11"/>
          <p:cNvSpPr txBox="1"/>
          <p:nvPr/>
        </p:nvSpPr>
        <p:spPr>
          <a:xfrm>
            <a:off x="5004048" y="3789040"/>
            <a:ext cx="548548" cy="261610"/>
          </a:xfrm>
          <a:prstGeom prst="rect">
            <a:avLst/>
          </a:prstGeom>
          <a:noFill/>
        </p:spPr>
        <p:txBody>
          <a:bodyPr wrap="none" rtlCol="0">
            <a:spAutoFit/>
          </a:bodyPr>
          <a:lstStyle/>
          <a:p>
            <a:r>
              <a:rPr lang="en-US" sz="1100" dirty="0" smtClean="0"/>
              <a:t>Diff IN</a:t>
            </a:r>
            <a:endParaRPr lang="en-US" sz="1100" dirty="0"/>
          </a:p>
        </p:txBody>
      </p:sp>
      <p:cxnSp>
        <p:nvCxnSpPr>
          <p:cNvPr id="16" name="Straight Arrow Connector 15"/>
          <p:cNvCxnSpPr>
            <a:stCxn id="34" idx="1"/>
            <a:endCxn id="15" idx="3"/>
          </p:cNvCxnSpPr>
          <p:nvPr/>
        </p:nvCxnSpPr>
        <p:spPr>
          <a:xfrm flipH="1" flipV="1">
            <a:off x="4545360" y="3723928"/>
            <a:ext cx="1250776" cy="80615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nvGrpSpPr>
          <p:cNvPr id="17" name="Group 16"/>
          <p:cNvGrpSpPr/>
          <p:nvPr/>
        </p:nvGrpSpPr>
        <p:grpSpPr>
          <a:xfrm>
            <a:off x="7884368" y="1052736"/>
            <a:ext cx="990600" cy="1828800"/>
            <a:chOff x="7391400" y="1524000"/>
            <a:chExt cx="990600" cy="1828800"/>
          </a:xfrm>
        </p:grpSpPr>
        <p:sp>
          <p:nvSpPr>
            <p:cNvPr id="18" name="Rectangle 17"/>
            <p:cNvSpPr/>
            <p:nvPr/>
          </p:nvSpPr>
          <p:spPr>
            <a:xfrm>
              <a:off x="7391400" y="1524000"/>
              <a:ext cx="990600" cy="1828800"/>
            </a:xfrm>
            <a:prstGeom prst="rect">
              <a:avLst/>
            </a:prstGeom>
          </p:spPr>
          <p:style>
            <a:lnRef idx="1">
              <a:schemeClr val="accent3"/>
            </a:lnRef>
            <a:fillRef idx="2">
              <a:schemeClr val="accent3"/>
            </a:fillRef>
            <a:effectRef idx="1">
              <a:schemeClr val="accent3"/>
            </a:effectRef>
            <a:fontRef idx="minor">
              <a:schemeClr val="dk1"/>
            </a:fontRef>
          </p:style>
          <p:txBody>
            <a:bodyPr rtlCol="0" anchor="t"/>
            <a:lstStyle/>
            <a:p>
              <a:pPr algn="ctr"/>
              <a:r>
                <a:rPr lang="en-US" dirty="0" smtClean="0"/>
                <a:t>LVDT</a:t>
              </a:r>
              <a:endParaRPr lang="en-US" dirty="0"/>
            </a:p>
          </p:txBody>
        </p:sp>
        <p:sp>
          <p:nvSpPr>
            <p:cNvPr id="19" name="Oval 18"/>
            <p:cNvSpPr/>
            <p:nvPr/>
          </p:nvSpPr>
          <p:spPr>
            <a:xfrm>
              <a:off x="7620000" y="1905000"/>
              <a:ext cx="609600" cy="5334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dirty="0" smtClean="0"/>
                <a:t>P</a:t>
              </a:r>
              <a:endParaRPr lang="en-US" dirty="0"/>
            </a:p>
          </p:txBody>
        </p:sp>
        <p:sp>
          <p:nvSpPr>
            <p:cNvPr id="20" name="Oval 19"/>
            <p:cNvSpPr/>
            <p:nvPr/>
          </p:nvSpPr>
          <p:spPr>
            <a:xfrm>
              <a:off x="7620000" y="2590800"/>
              <a:ext cx="609600" cy="5334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dirty="0" smtClean="0"/>
                <a:t>S</a:t>
              </a:r>
              <a:endParaRPr lang="en-US" dirty="0"/>
            </a:p>
          </p:txBody>
        </p:sp>
      </p:grpSp>
      <p:grpSp>
        <p:nvGrpSpPr>
          <p:cNvPr id="40" name="Group 39"/>
          <p:cNvGrpSpPr/>
          <p:nvPr/>
        </p:nvGrpSpPr>
        <p:grpSpPr>
          <a:xfrm>
            <a:off x="7243936" y="3212976"/>
            <a:ext cx="1631032" cy="1828800"/>
            <a:chOff x="7243936" y="3212976"/>
            <a:chExt cx="1631032" cy="1828800"/>
          </a:xfrm>
        </p:grpSpPr>
        <p:grpSp>
          <p:nvGrpSpPr>
            <p:cNvPr id="21" name="Group 20"/>
            <p:cNvGrpSpPr/>
            <p:nvPr/>
          </p:nvGrpSpPr>
          <p:grpSpPr>
            <a:xfrm>
              <a:off x="7884368" y="3212976"/>
              <a:ext cx="990600" cy="1828800"/>
              <a:chOff x="7391400" y="1524000"/>
              <a:chExt cx="990600" cy="1828800"/>
            </a:xfrm>
          </p:grpSpPr>
          <p:sp>
            <p:nvSpPr>
              <p:cNvPr id="22" name="Rectangle 21"/>
              <p:cNvSpPr/>
              <p:nvPr/>
            </p:nvSpPr>
            <p:spPr>
              <a:xfrm>
                <a:off x="7391400" y="1524000"/>
                <a:ext cx="990600" cy="1828800"/>
              </a:xfrm>
              <a:prstGeom prst="rect">
                <a:avLst/>
              </a:prstGeom>
            </p:spPr>
            <p:style>
              <a:lnRef idx="1">
                <a:schemeClr val="accent3"/>
              </a:lnRef>
              <a:fillRef idx="2">
                <a:schemeClr val="accent3"/>
              </a:fillRef>
              <a:effectRef idx="1">
                <a:schemeClr val="accent3"/>
              </a:effectRef>
              <a:fontRef idx="minor">
                <a:schemeClr val="dk1"/>
              </a:fontRef>
            </p:style>
            <p:txBody>
              <a:bodyPr rtlCol="0" anchor="t"/>
              <a:lstStyle/>
              <a:p>
                <a:pPr algn="ctr"/>
                <a:r>
                  <a:rPr lang="en-US" dirty="0" smtClean="0"/>
                  <a:t>LVDT</a:t>
                </a:r>
                <a:endParaRPr lang="en-US" dirty="0"/>
              </a:p>
            </p:txBody>
          </p:sp>
          <p:sp>
            <p:nvSpPr>
              <p:cNvPr id="23" name="Oval 22"/>
              <p:cNvSpPr/>
              <p:nvPr/>
            </p:nvSpPr>
            <p:spPr>
              <a:xfrm>
                <a:off x="7620000" y="1905000"/>
                <a:ext cx="609600" cy="5334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dirty="0" smtClean="0"/>
                  <a:t>P</a:t>
                </a:r>
                <a:endParaRPr lang="en-US" dirty="0"/>
              </a:p>
            </p:txBody>
          </p:sp>
          <p:sp>
            <p:nvSpPr>
              <p:cNvPr id="24" name="Oval 23"/>
              <p:cNvSpPr/>
              <p:nvPr/>
            </p:nvSpPr>
            <p:spPr>
              <a:xfrm>
                <a:off x="7620000" y="2590800"/>
                <a:ext cx="609600" cy="5334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dirty="0" smtClean="0"/>
                  <a:t>S</a:t>
                </a:r>
                <a:endParaRPr lang="en-US" dirty="0"/>
              </a:p>
            </p:txBody>
          </p:sp>
        </p:grpSp>
        <p:cxnSp>
          <p:nvCxnSpPr>
            <p:cNvPr id="28" name="Straight Arrow Connector 27"/>
            <p:cNvCxnSpPr>
              <a:stCxn id="24" idx="2"/>
              <a:endCxn id="34" idx="3"/>
            </p:cNvCxnSpPr>
            <p:nvPr/>
          </p:nvCxnSpPr>
          <p:spPr>
            <a:xfrm flipH="1" flipV="1">
              <a:off x="7243936" y="4530080"/>
              <a:ext cx="869032" cy="16396"/>
            </a:xfrm>
            <a:prstGeom prst="straightConnector1">
              <a:avLst/>
            </a:prstGeom>
            <a:ln w="2540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3707904" y="5013176"/>
            <a:ext cx="4968552" cy="1700808"/>
            <a:chOff x="4267200" y="5334000"/>
            <a:chExt cx="4572000" cy="1371600"/>
          </a:xfrm>
        </p:grpSpPr>
        <p:sp>
          <p:nvSpPr>
            <p:cNvPr id="30" name="Rounded Rectangle 29"/>
            <p:cNvSpPr/>
            <p:nvPr/>
          </p:nvSpPr>
          <p:spPr>
            <a:xfrm>
              <a:off x="4267200" y="5334000"/>
              <a:ext cx="4572000" cy="13716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t"/>
            <a:lstStyle/>
            <a:p>
              <a:r>
                <a:rPr lang="en-US" sz="2400" dirty="0" smtClean="0"/>
                <a:t>OLD</a:t>
              </a:r>
              <a:endParaRPr lang="en-US" sz="2400" dirty="0"/>
            </a:p>
          </p:txBody>
        </p:sp>
        <p:sp>
          <p:nvSpPr>
            <p:cNvPr id="31" name="Rectangle 30"/>
            <p:cNvSpPr/>
            <p:nvPr/>
          </p:nvSpPr>
          <p:spPr>
            <a:xfrm>
              <a:off x="7696200" y="5791200"/>
              <a:ext cx="914400" cy="5334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050" dirty="0" smtClean="0"/>
                <a:t>SSM2017</a:t>
              </a:r>
            </a:p>
            <a:p>
              <a:pPr algn="ctr"/>
              <a:r>
                <a:rPr lang="en-US" sz="1050" dirty="0" smtClean="0"/>
                <a:t>G = 100:1000</a:t>
              </a:r>
            </a:p>
            <a:p>
              <a:pPr algn="ctr"/>
              <a:r>
                <a:rPr lang="en-US" sz="1050" dirty="0" err="1" smtClean="0"/>
                <a:t>HiZ</a:t>
              </a:r>
              <a:endParaRPr lang="en-US" sz="1050" dirty="0"/>
            </a:p>
          </p:txBody>
        </p:sp>
        <p:pic>
          <p:nvPicPr>
            <p:cNvPr id="32" name="Picture 2"/>
            <p:cNvPicPr>
              <a:picLocks noChangeAspect="1" noChangeArrowheads="1"/>
            </p:cNvPicPr>
            <p:nvPr/>
          </p:nvPicPr>
          <p:blipFill>
            <a:blip r:embed="rId2" cstate="print"/>
            <a:srcRect/>
            <a:stretch>
              <a:fillRect/>
            </a:stretch>
          </p:blipFill>
          <p:spPr bwMode="auto">
            <a:xfrm>
              <a:off x="4495800" y="5410200"/>
              <a:ext cx="3107789" cy="1295400"/>
            </a:xfrm>
            <a:prstGeom prst="rect">
              <a:avLst/>
            </a:prstGeom>
            <a:noFill/>
            <a:ln w="9525">
              <a:noFill/>
              <a:miter lim="800000"/>
              <a:headEnd/>
              <a:tailEnd/>
            </a:ln>
            <a:effectLst/>
          </p:spPr>
        </p:pic>
      </p:grpSp>
      <p:sp>
        <p:nvSpPr>
          <p:cNvPr id="33" name="TextBox 32"/>
          <p:cNvSpPr txBox="1"/>
          <p:nvPr/>
        </p:nvSpPr>
        <p:spPr>
          <a:xfrm>
            <a:off x="3491880" y="4149080"/>
            <a:ext cx="1490793" cy="369332"/>
          </a:xfrm>
          <a:prstGeom prst="rect">
            <a:avLst/>
          </a:prstGeom>
          <a:noFill/>
        </p:spPr>
        <p:txBody>
          <a:bodyPr wrap="none" rtlCol="0">
            <a:spAutoFit/>
          </a:bodyPr>
          <a:lstStyle/>
          <a:p>
            <a:r>
              <a:rPr lang="en-US" dirty="0" smtClean="0"/>
              <a:t>20nV/</a:t>
            </a:r>
            <a:r>
              <a:rPr lang="en-US" dirty="0" err="1" smtClean="0"/>
              <a:t>sqrt</a:t>
            </a:r>
            <a:r>
              <a:rPr lang="en-US" dirty="0" smtClean="0"/>
              <a:t>(Hz)</a:t>
            </a:r>
            <a:endParaRPr lang="en-US" dirty="0"/>
          </a:p>
        </p:txBody>
      </p:sp>
      <p:sp>
        <p:nvSpPr>
          <p:cNvPr id="34" name="Rectangle 33"/>
          <p:cNvSpPr/>
          <p:nvPr/>
        </p:nvSpPr>
        <p:spPr>
          <a:xfrm>
            <a:off x="5796136" y="4149080"/>
            <a:ext cx="1447800" cy="762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smtClean="0"/>
              <a:t>Fully Diff</a:t>
            </a:r>
          </a:p>
          <a:p>
            <a:pPr algn="ctr"/>
            <a:r>
              <a:rPr lang="en-US" sz="1400" dirty="0" smtClean="0"/>
              <a:t>G=1:10</a:t>
            </a:r>
          </a:p>
          <a:p>
            <a:pPr algn="ctr"/>
            <a:r>
              <a:rPr lang="en-US" sz="1400" dirty="0" err="1" smtClean="0"/>
              <a:t>Vp</a:t>
            </a:r>
            <a:r>
              <a:rPr lang="en-US" sz="1400" dirty="0" smtClean="0"/>
              <a:t> –</a:t>
            </a:r>
            <a:r>
              <a:rPr lang="en-US" sz="1400" dirty="0" err="1" smtClean="0"/>
              <a:t>Vn</a:t>
            </a:r>
            <a:r>
              <a:rPr lang="en-US" sz="1400" dirty="0" smtClean="0"/>
              <a:t> &gt; 10V</a:t>
            </a:r>
            <a:endParaRPr lang="en-US" sz="1400" dirty="0"/>
          </a:p>
        </p:txBody>
      </p:sp>
      <p:sp>
        <p:nvSpPr>
          <p:cNvPr id="37" name="Rectangle 36"/>
          <p:cNvSpPr/>
          <p:nvPr/>
        </p:nvSpPr>
        <p:spPr>
          <a:xfrm>
            <a:off x="5508104" y="1412776"/>
            <a:ext cx="1828800" cy="914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smtClean="0"/>
              <a:t>Balanced Driver with </a:t>
            </a:r>
          </a:p>
          <a:p>
            <a:pPr algn="ctr"/>
            <a:r>
              <a:rPr lang="en-US" sz="1200" dirty="0" smtClean="0"/>
              <a:t>Diff Input</a:t>
            </a:r>
          </a:p>
          <a:p>
            <a:pPr algn="ctr"/>
            <a:r>
              <a:rPr lang="en-US" sz="1200" dirty="0" smtClean="0"/>
              <a:t>G=2</a:t>
            </a:r>
          </a:p>
          <a:p>
            <a:pPr algn="ctr"/>
            <a:r>
              <a:rPr lang="en-US" sz="1200" dirty="0" err="1" smtClean="0"/>
              <a:t>Vp</a:t>
            </a:r>
            <a:r>
              <a:rPr lang="en-US" sz="1200" dirty="0" smtClean="0"/>
              <a:t> –</a:t>
            </a:r>
            <a:r>
              <a:rPr lang="en-US" sz="1200" dirty="0" err="1" smtClean="0"/>
              <a:t>Vn</a:t>
            </a:r>
            <a:r>
              <a:rPr lang="en-US" sz="1200" dirty="0" smtClean="0"/>
              <a:t> &gt; 14V</a:t>
            </a:r>
            <a:endParaRPr lang="en-US" sz="1200" dirty="0"/>
          </a:p>
        </p:txBody>
      </p:sp>
      <p:sp>
        <p:nvSpPr>
          <p:cNvPr id="38" name="Rectangle 37"/>
          <p:cNvSpPr/>
          <p:nvPr/>
        </p:nvSpPr>
        <p:spPr>
          <a:xfrm>
            <a:off x="5940152" y="836712"/>
            <a:ext cx="990600" cy="533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smtClean="0"/>
              <a:t>AD8397</a:t>
            </a:r>
          </a:p>
          <a:p>
            <a:pPr algn="ctr"/>
            <a:r>
              <a:rPr lang="en-US" sz="1100" dirty="0" smtClean="0"/>
              <a:t>(Dual High Current)</a:t>
            </a:r>
            <a:endParaRPr lang="en-US" sz="1100" dirty="0"/>
          </a:p>
        </p:txBody>
      </p:sp>
      <p:sp>
        <p:nvSpPr>
          <p:cNvPr id="39" name="Rectangle 38"/>
          <p:cNvSpPr/>
          <p:nvPr/>
        </p:nvSpPr>
        <p:spPr>
          <a:xfrm>
            <a:off x="5940152" y="3573016"/>
            <a:ext cx="990600" cy="533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smtClean="0"/>
              <a:t>OPA1612</a:t>
            </a:r>
          </a:p>
          <a:p>
            <a:pPr algn="ctr"/>
            <a:r>
              <a:rPr lang="en-US" sz="1100" dirty="0" smtClean="0"/>
              <a:t>(Dual Low Distortion)</a:t>
            </a:r>
            <a:endParaRPr lang="en-US" sz="1100" dirty="0"/>
          </a:p>
        </p:txBody>
      </p:sp>
      <p:cxnSp>
        <p:nvCxnSpPr>
          <p:cNvPr id="48" name="Straight Arrow Connector 47"/>
          <p:cNvCxnSpPr>
            <a:stCxn id="37" idx="3"/>
            <a:endCxn id="19" idx="2"/>
          </p:cNvCxnSpPr>
          <p:nvPr/>
        </p:nvCxnSpPr>
        <p:spPr>
          <a:xfrm flipV="1">
            <a:off x="7336904" y="1700436"/>
            <a:ext cx="776064" cy="169540"/>
          </a:xfrm>
          <a:prstGeom prst="straightConnector1">
            <a:avLst/>
          </a:prstGeom>
          <a:ln w="254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bwMode="auto">
          <a:xfrm>
            <a:off x="251520" y="1412776"/>
            <a:ext cx="1728192" cy="1440160"/>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DSP</a:t>
            </a:r>
          </a:p>
          <a:p>
            <a:pPr algn="ctr" defTabSz="914099" fontAlgn="base">
              <a:spcBef>
                <a:spcPct val="0"/>
              </a:spcBef>
              <a:spcAft>
                <a:spcPct val="0"/>
              </a:spcAft>
            </a:pPr>
            <a:r>
              <a:rPr lang="it-IT" sz="2300" dirty="0" smtClean="0">
                <a:solidFill>
                  <a:schemeClr val="tx1"/>
                </a:solidFill>
                <a:latin typeface="Segoe" pitchFamily="34" charset="0"/>
              </a:rPr>
              <a:t>Block</a:t>
            </a:r>
          </a:p>
        </p:txBody>
      </p:sp>
      <p:cxnSp>
        <p:nvCxnSpPr>
          <p:cNvPr id="57" name="Straight Arrow Connector 56"/>
          <p:cNvCxnSpPr>
            <a:stCxn id="55" idx="3"/>
            <a:endCxn id="6" idx="1"/>
          </p:cNvCxnSpPr>
          <p:nvPr/>
        </p:nvCxnSpPr>
        <p:spPr>
          <a:xfrm flipV="1">
            <a:off x="1979712" y="2123728"/>
            <a:ext cx="584448" cy="9128"/>
          </a:xfrm>
          <a:prstGeom prst="straightConnector1">
            <a:avLst/>
          </a:prstGeom>
          <a:ln w="25400">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1979712" y="2204864"/>
            <a:ext cx="437940" cy="261610"/>
          </a:xfrm>
          <a:prstGeom prst="rect">
            <a:avLst/>
          </a:prstGeom>
          <a:noFill/>
        </p:spPr>
        <p:txBody>
          <a:bodyPr wrap="none" rtlCol="0">
            <a:spAutoFit/>
          </a:bodyPr>
          <a:lstStyle/>
          <a:p>
            <a:r>
              <a:rPr lang="en-US" sz="1100" dirty="0" err="1" smtClean="0"/>
              <a:t>PCIe</a:t>
            </a:r>
            <a:endParaRPr lang="en-US" sz="1100" dirty="0"/>
          </a:p>
        </p:txBody>
      </p:sp>
      <p:sp>
        <p:nvSpPr>
          <p:cNvPr id="63" name="Up-Down Arrow 62"/>
          <p:cNvSpPr/>
          <p:nvPr/>
        </p:nvSpPr>
        <p:spPr bwMode="auto">
          <a:xfrm>
            <a:off x="827584" y="2924944"/>
            <a:ext cx="576064" cy="2232248"/>
          </a:xfrm>
          <a:prstGeom prst="up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vert270"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SRIO</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p:cNvSpPr/>
          <p:nvPr/>
        </p:nvSpPr>
        <p:spPr bwMode="auto">
          <a:xfrm>
            <a:off x="1115616" y="692696"/>
            <a:ext cx="6552728" cy="4824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44" name="Rectangle 43"/>
          <p:cNvSpPr/>
          <p:nvPr/>
        </p:nvSpPr>
        <p:spPr bwMode="auto">
          <a:xfrm>
            <a:off x="4499992" y="764704"/>
            <a:ext cx="2808312" cy="4608512"/>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43" name="Rectangle 42"/>
          <p:cNvSpPr/>
          <p:nvPr/>
        </p:nvSpPr>
        <p:spPr bwMode="auto">
          <a:xfrm>
            <a:off x="1619672" y="764704"/>
            <a:ext cx="2592288" cy="4608512"/>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2" name="Title 1"/>
          <p:cNvSpPr>
            <a:spLocks noGrp="1"/>
          </p:cNvSpPr>
          <p:nvPr>
            <p:ph type="title"/>
          </p:nvPr>
        </p:nvSpPr>
        <p:spPr>
          <a:xfrm>
            <a:off x="381000" y="230188"/>
            <a:ext cx="8382000" cy="553998"/>
          </a:xfrm>
        </p:spPr>
        <p:txBody>
          <a:bodyPr/>
          <a:lstStyle/>
          <a:p>
            <a:r>
              <a:rPr lang="it-IT" sz="4000" dirty="0" smtClean="0"/>
              <a:t>Communications</a:t>
            </a:r>
            <a:endParaRPr lang="it-IT" sz="4000" dirty="0"/>
          </a:p>
        </p:txBody>
      </p:sp>
      <p:sp>
        <p:nvSpPr>
          <p:cNvPr id="3" name="Rectangle 2"/>
          <p:cNvSpPr/>
          <p:nvPr/>
        </p:nvSpPr>
        <p:spPr bwMode="auto">
          <a:xfrm>
            <a:off x="2195736" y="4149080"/>
            <a:ext cx="1152128" cy="1008112"/>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DSP</a:t>
            </a:r>
          </a:p>
        </p:txBody>
      </p:sp>
      <p:sp>
        <p:nvSpPr>
          <p:cNvPr id="4" name="Rectangle 3"/>
          <p:cNvSpPr/>
          <p:nvPr/>
        </p:nvSpPr>
        <p:spPr bwMode="auto">
          <a:xfrm>
            <a:off x="2339752" y="2276872"/>
            <a:ext cx="864096" cy="792088"/>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1600" dirty="0" smtClean="0">
                <a:solidFill>
                  <a:schemeClr val="tx1"/>
                </a:solidFill>
                <a:latin typeface="Segoe" pitchFamily="34" charset="0"/>
              </a:rPr>
              <a:t>FPGA</a:t>
            </a:r>
          </a:p>
        </p:txBody>
      </p:sp>
      <p:sp>
        <p:nvSpPr>
          <p:cNvPr id="5" name="Rounded Rectangle 4"/>
          <p:cNvSpPr/>
          <p:nvPr/>
        </p:nvSpPr>
        <p:spPr bwMode="auto">
          <a:xfrm>
            <a:off x="2483768" y="1124744"/>
            <a:ext cx="1584176" cy="432048"/>
          </a:xfrm>
          <a:prstGeom prst="roundRect">
            <a:avLst/>
          </a:prstGeom>
          <a:ln>
            <a:headEnd type="none" w="med" len="med"/>
            <a:tailEnd type="none" w="med" len="med"/>
          </a:ln>
        </p:spPr>
        <p:style>
          <a:lnRef idx="0">
            <a:schemeClr val="accent2"/>
          </a:lnRef>
          <a:fillRef idx="1002">
            <a:schemeClr val="dk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1600" dirty="0" smtClean="0">
                <a:solidFill>
                  <a:schemeClr val="tx1"/>
                </a:solidFill>
                <a:latin typeface="Segoe" pitchFamily="34" charset="0"/>
              </a:rPr>
              <a:t>TOLM</a:t>
            </a:r>
          </a:p>
        </p:txBody>
      </p:sp>
      <p:sp>
        <p:nvSpPr>
          <p:cNvPr id="20" name="Up-Down Arrow 19"/>
          <p:cNvSpPr/>
          <p:nvPr/>
        </p:nvSpPr>
        <p:spPr bwMode="auto">
          <a:xfrm>
            <a:off x="2483768" y="3140968"/>
            <a:ext cx="576064" cy="936104"/>
          </a:xfrm>
          <a:prstGeom prst="upDownArrow">
            <a:avLst>
              <a:gd name="adj1" fmla="val 46693"/>
              <a:gd name="adj2" fmla="val 25198"/>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vert"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1200" dirty="0" smtClean="0">
                <a:solidFill>
                  <a:schemeClr val="tx1"/>
                </a:solidFill>
                <a:latin typeface="Segoe" pitchFamily="34" charset="0"/>
              </a:rPr>
              <a:t>PCIe</a:t>
            </a:r>
          </a:p>
        </p:txBody>
      </p:sp>
      <p:sp>
        <p:nvSpPr>
          <p:cNvPr id="21" name="Up-Down Arrow 20"/>
          <p:cNvSpPr/>
          <p:nvPr/>
        </p:nvSpPr>
        <p:spPr bwMode="auto">
          <a:xfrm>
            <a:off x="2483768" y="1628800"/>
            <a:ext cx="576064" cy="576064"/>
          </a:xfrm>
          <a:prstGeom prst="upDownArrow">
            <a:avLst>
              <a:gd name="adj1" fmla="val 46693"/>
              <a:gd name="adj2" fmla="val 25198"/>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vert"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1200" dirty="0" smtClean="0">
                <a:solidFill>
                  <a:schemeClr val="tx1"/>
                </a:solidFill>
                <a:latin typeface="Segoe" pitchFamily="34" charset="0"/>
              </a:rPr>
              <a:t>Link</a:t>
            </a:r>
          </a:p>
        </p:txBody>
      </p:sp>
      <p:sp>
        <p:nvSpPr>
          <p:cNvPr id="22" name="Left-Up Arrow 21"/>
          <p:cNvSpPr/>
          <p:nvPr/>
        </p:nvSpPr>
        <p:spPr bwMode="auto">
          <a:xfrm>
            <a:off x="3275856" y="1628800"/>
            <a:ext cx="864096" cy="1210432"/>
          </a:xfrm>
          <a:prstGeom prst="leftUpArrow">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1400" dirty="0" smtClean="0">
                <a:solidFill>
                  <a:schemeClr val="tx1"/>
                </a:solidFill>
                <a:latin typeface="Segoe" pitchFamily="34" charset="0"/>
              </a:rPr>
              <a:t>PCI</a:t>
            </a:r>
          </a:p>
        </p:txBody>
      </p:sp>
      <p:sp>
        <p:nvSpPr>
          <p:cNvPr id="25" name="Right Arrow 24"/>
          <p:cNvSpPr/>
          <p:nvPr/>
        </p:nvSpPr>
        <p:spPr bwMode="auto">
          <a:xfrm>
            <a:off x="467544" y="1268760"/>
            <a:ext cx="1800200" cy="432048"/>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Locking / Align</a:t>
            </a:r>
          </a:p>
        </p:txBody>
      </p:sp>
      <p:sp>
        <p:nvSpPr>
          <p:cNvPr id="26" name="Right Arrow 25"/>
          <p:cNvSpPr/>
          <p:nvPr/>
        </p:nvSpPr>
        <p:spPr bwMode="auto">
          <a:xfrm flipH="1">
            <a:off x="539552" y="908720"/>
            <a:ext cx="1656184" cy="432048"/>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DAQ</a:t>
            </a:r>
          </a:p>
        </p:txBody>
      </p:sp>
      <p:sp>
        <p:nvSpPr>
          <p:cNvPr id="27" name="Left-Right Arrow 26"/>
          <p:cNvSpPr/>
          <p:nvPr/>
        </p:nvSpPr>
        <p:spPr bwMode="auto">
          <a:xfrm>
            <a:off x="3419872" y="4509120"/>
            <a:ext cx="1296144" cy="432048"/>
          </a:xfrm>
          <a:prstGeom prst="leftRightArrow">
            <a:avLst>
              <a:gd name="adj1" fmla="val 76455"/>
              <a:gd name="adj2" fmla="val 50000"/>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SRIO</a:t>
            </a:r>
          </a:p>
        </p:txBody>
      </p:sp>
      <p:sp>
        <p:nvSpPr>
          <p:cNvPr id="28" name="Rectangle 27"/>
          <p:cNvSpPr/>
          <p:nvPr/>
        </p:nvSpPr>
        <p:spPr bwMode="auto">
          <a:xfrm>
            <a:off x="4788024" y="4149080"/>
            <a:ext cx="1152128" cy="1008112"/>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300" dirty="0" smtClean="0">
                <a:solidFill>
                  <a:schemeClr val="tx1"/>
                </a:solidFill>
                <a:latin typeface="Segoe" pitchFamily="34" charset="0"/>
              </a:rPr>
              <a:t>DSP</a:t>
            </a:r>
          </a:p>
        </p:txBody>
      </p:sp>
      <p:sp>
        <p:nvSpPr>
          <p:cNvPr id="29" name="Rectangle 28"/>
          <p:cNvSpPr/>
          <p:nvPr/>
        </p:nvSpPr>
        <p:spPr bwMode="auto">
          <a:xfrm>
            <a:off x="4860032" y="2276872"/>
            <a:ext cx="864096" cy="792088"/>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1600" dirty="0" smtClean="0">
                <a:solidFill>
                  <a:schemeClr val="tx1"/>
                </a:solidFill>
                <a:latin typeface="Segoe" pitchFamily="34" charset="0"/>
              </a:rPr>
              <a:t>FPGA</a:t>
            </a:r>
          </a:p>
        </p:txBody>
      </p:sp>
      <p:sp>
        <p:nvSpPr>
          <p:cNvPr id="30" name="Up-Down Arrow 29"/>
          <p:cNvSpPr/>
          <p:nvPr/>
        </p:nvSpPr>
        <p:spPr bwMode="auto">
          <a:xfrm>
            <a:off x="5004048" y="3140968"/>
            <a:ext cx="576064" cy="936104"/>
          </a:xfrm>
          <a:prstGeom prst="upDownArrow">
            <a:avLst>
              <a:gd name="adj1" fmla="val 46693"/>
              <a:gd name="adj2" fmla="val 25198"/>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vert"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1200" dirty="0" smtClean="0">
                <a:solidFill>
                  <a:schemeClr val="tx1"/>
                </a:solidFill>
                <a:latin typeface="Segoe" pitchFamily="34" charset="0"/>
              </a:rPr>
              <a:t>PCIe</a:t>
            </a:r>
          </a:p>
        </p:txBody>
      </p:sp>
      <p:sp>
        <p:nvSpPr>
          <p:cNvPr id="34" name="Rectangle 33"/>
          <p:cNvSpPr/>
          <p:nvPr/>
        </p:nvSpPr>
        <p:spPr bwMode="auto">
          <a:xfrm>
            <a:off x="5868144" y="2276872"/>
            <a:ext cx="1296144" cy="792088"/>
          </a:xfrm>
          <a:prstGeom prst="rect">
            <a:avLst/>
          </a:prstGeom>
          <a:ln>
            <a:headEnd type="none" w="med" len="med"/>
            <a:tailEnd type="none" w="med" len="med"/>
          </a:ln>
        </p:spPr>
        <p:style>
          <a:lnRef idx="0">
            <a:schemeClr val="accent3"/>
          </a:lnRef>
          <a:fillRef idx="1003">
            <a:schemeClr val="lt2"/>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Analog IO</a:t>
            </a:r>
          </a:p>
        </p:txBody>
      </p:sp>
      <p:sp>
        <p:nvSpPr>
          <p:cNvPr id="35" name="Left-Right Arrow 34"/>
          <p:cNvSpPr/>
          <p:nvPr/>
        </p:nvSpPr>
        <p:spPr bwMode="auto">
          <a:xfrm>
            <a:off x="7236296" y="2492896"/>
            <a:ext cx="720080" cy="360040"/>
          </a:xfrm>
          <a:prstGeom prst="leftRightArrow">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it-IT" sz="2300" dirty="0" smtClean="0">
              <a:solidFill>
                <a:schemeClr val="tx1"/>
              </a:solidFill>
              <a:latin typeface="Segoe" pitchFamily="34" charset="0"/>
            </a:endParaRPr>
          </a:p>
        </p:txBody>
      </p:sp>
      <p:sp>
        <p:nvSpPr>
          <p:cNvPr id="36" name="Oval 35"/>
          <p:cNvSpPr/>
          <p:nvPr/>
        </p:nvSpPr>
        <p:spPr bwMode="auto">
          <a:xfrm>
            <a:off x="8028384" y="2276872"/>
            <a:ext cx="792088" cy="792088"/>
          </a:xfrm>
          <a:prstGeom prst="ellipse">
            <a:avLst/>
          </a:prstGeom>
          <a:ln>
            <a:headEnd type="none" w="med" len="med"/>
            <a:tailEnd type="none" w="med" len="med"/>
          </a:ln>
        </p:spPr>
        <p:style>
          <a:lnRef idx="0">
            <a:schemeClr val="accent2"/>
          </a:lnRef>
          <a:fillRef idx="1003">
            <a:schemeClr val="lt1"/>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000" dirty="0" smtClean="0">
                <a:solidFill>
                  <a:schemeClr val="tx1"/>
                </a:solidFill>
                <a:latin typeface="Segoe" pitchFamily="34" charset="0"/>
              </a:rPr>
              <a:t>SA</a:t>
            </a:r>
          </a:p>
        </p:txBody>
      </p:sp>
      <p:sp>
        <p:nvSpPr>
          <p:cNvPr id="38" name="Left-Up Arrow 37"/>
          <p:cNvSpPr/>
          <p:nvPr/>
        </p:nvSpPr>
        <p:spPr bwMode="auto">
          <a:xfrm>
            <a:off x="1619672" y="5157192"/>
            <a:ext cx="1296144" cy="720080"/>
          </a:xfrm>
          <a:prstGeom prst="leftUpArrow">
            <a:avLst>
              <a:gd name="adj1" fmla="val 43519"/>
              <a:gd name="adj2" fmla="val 25000"/>
              <a:gd name="adj3" fmla="val 2500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USB</a:t>
            </a:r>
          </a:p>
        </p:txBody>
      </p:sp>
      <p:sp>
        <p:nvSpPr>
          <p:cNvPr id="39" name="Left-Up Arrow 38"/>
          <p:cNvSpPr/>
          <p:nvPr/>
        </p:nvSpPr>
        <p:spPr bwMode="auto">
          <a:xfrm>
            <a:off x="4283968" y="5157192"/>
            <a:ext cx="1224136" cy="720080"/>
          </a:xfrm>
          <a:prstGeom prst="leftUpArrow">
            <a:avLst>
              <a:gd name="adj1" fmla="val 43519"/>
              <a:gd name="adj2" fmla="val 25000"/>
              <a:gd name="adj3" fmla="val 2500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dirty="0" smtClean="0">
                <a:solidFill>
                  <a:schemeClr val="tx1"/>
                </a:solidFill>
                <a:latin typeface="Segoe" pitchFamily="34" charset="0"/>
              </a:rPr>
              <a:t>USB</a:t>
            </a:r>
          </a:p>
        </p:txBody>
      </p:sp>
      <p:sp>
        <p:nvSpPr>
          <p:cNvPr id="40" name="Left-Right Arrow 39"/>
          <p:cNvSpPr/>
          <p:nvPr/>
        </p:nvSpPr>
        <p:spPr bwMode="auto">
          <a:xfrm>
            <a:off x="6012160" y="4509120"/>
            <a:ext cx="2160240" cy="576064"/>
          </a:xfrm>
          <a:prstGeom prst="leftRightArrow">
            <a:avLst>
              <a:gd name="adj1" fmla="val 63228"/>
              <a:gd name="adj2" fmla="val 5000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000" dirty="0" smtClean="0">
                <a:solidFill>
                  <a:schemeClr val="tx1"/>
                </a:solidFill>
                <a:latin typeface="Segoe" pitchFamily="34" charset="0"/>
              </a:rPr>
              <a:t>Eth</a:t>
            </a:r>
          </a:p>
        </p:txBody>
      </p:sp>
      <p:sp>
        <p:nvSpPr>
          <p:cNvPr id="46" name="Left-Right Arrow 45"/>
          <p:cNvSpPr/>
          <p:nvPr/>
        </p:nvSpPr>
        <p:spPr bwMode="auto">
          <a:xfrm>
            <a:off x="251520" y="4005064"/>
            <a:ext cx="1800200" cy="648072"/>
          </a:xfrm>
          <a:prstGeom prst="leftRightArrow">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1600" dirty="0" smtClean="0">
                <a:solidFill>
                  <a:schemeClr val="tx1"/>
                </a:solidFill>
                <a:latin typeface="Segoe" pitchFamily="34" charset="0"/>
              </a:rPr>
              <a:t>HyperLink</a:t>
            </a:r>
          </a:p>
        </p:txBody>
      </p:sp>
      <p:sp>
        <p:nvSpPr>
          <p:cNvPr id="32" name="Left-Right Arrow 31"/>
          <p:cNvSpPr/>
          <p:nvPr/>
        </p:nvSpPr>
        <p:spPr bwMode="auto">
          <a:xfrm>
            <a:off x="539552" y="4437112"/>
            <a:ext cx="1584176" cy="576064"/>
          </a:xfrm>
          <a:prstGeom prst="leftRightArrow">
            <a:avLst>
              <a:gd name="adj1" fmla="val 63228"/>
              <a:gd name="adj2" fmla="val 50000"/>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it-IT" sz="2000" dirty="0" smtClean="0">
                <a:solidFill>
                  <a:schemeClr val="tx1"/>
                </a:solidFill>
                <a:latin typeface="Segoe" pitchFamily="34" charset="0"/>
              </a:rPr>
              <a:t>Eth</a:t>
            </a:r>
          </a:p>
        </p:txBody>
      </p:sp>
    </p:spTree>
  </p:cSld>
  <p:clrMapOvr>
    <a:masterClrMapping/>
  </p:clrMapOvr>
  <p:transition>
    <p:fade/>
  </p:transition>
</p:sld>
</file>

<file path=ppt/theme/theme1.xml><?xml version="1.0" encoding="utf-8"?>
<a:theme xmlns:a="http://schemas.openxmlformats.org/drawingml/2006/main" name="SAT Control System">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EEFD162-EDAF-40F1-8DE6-8C07E9AEC8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SAT Control System</Template>
  <TotalTime>314</TotalTime>
  <Words>273</Words>
  <Application>Microsoft Office PowerPoint</Application>
  <PresentationFormat>On-screen Show (4:3)</PresentationFormat>
  <Paragraphs>91</Paragraphs>
  <Slides>5</Slides>
  <Notes>2</Notes>
  <HiddenSlides>0</HiddenSlides>
  <MMClips>0</MMClips>
  <ScaleCrop>false</ScaleCrop>
  <HeadingPairs>
    <vt:vector size="4" baseType="variant">
      <vt:variant>
        <vt:lpstr>Theme</vt:lpstr>
      </vt:variant>
      <vt:variant>
        <vt:i4>2</vt:i4>
      </vt:variant>
      <vt:variant>
        <vt:lpstr>Slide Titles</vt:lpstr>
      </vt:variant>
      <vt:variant>
        <vt:i4>5</vt:i4>
      </vt:variant>
    </vt:vector>
  </HeadingPairs>
  <TitlesOfParts>
    <vt:vector size="7" baseType="lpstr">
      <vt:lpstr>SAT Control System</vt:lpstr>
      <vt:lpstr>White with Courier font for code slides</vt:lpstr>
      <vt:lpstr>SAT Control System </vt:lpstr>
      <vt:lpstr>Meeting Agenda</vt:lpstr>
      <vt:lpstr>Channels</vt:lpstr>
      <vt:lpstr>LVDT Block Diagram</vt:lpstr>
      <vt:lpstr>Communications</vt:lpstr>
    </vt:vector>
  </TitlesOfParts>
  <Company>European Gravitational Observatory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 Control System</dc:title>
  <dc:creator>Alberto</dc:creator>
  <cp:lastModifiedBy>Alberto</cp:lastModifiedBy>
  <cp:revision>31</cp:revision>
  <dcterms:created xsi:type="dcterms:W3CDTF">2012-02-06T21:09:29Z</dcterms:created>
  <dcterms:modified xsi:type="dcterms:W3CDTF">2012-02-28T09:44:40Z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TC102867899990</vt:lpwstr>
  </property>
</Properties>
</file>