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67" r:id="rId4"/>
    <p:sldId id="265" r:id="rId5"/>
    <p:sldId id="263" r:id="rId6"/>
    <p:sldId id="269" r:id="rId7"/>
    <p:sldId id="271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1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DC69C-C7E7-4C7B-B6A4-9ED7CE71A20F}" type="datetimeFigureOut">
              <a:rPr lang="en-US" smtClean="0"/>
              <a:pPr/>
              <a:t>16/05/17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49588-9B00-4B82-B0CF-7639FE480B82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6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1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7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9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4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2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2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VSC Meeting - May 16,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VIR-XXXXA-17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4CB1-F6DA-440F-9134-F35A481E57E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6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virgo-gw.eu/?call_file=VIR-0092A-14.pdf" TargetMode="External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ds.virgo-gw.eu/?call_file=VIR-0335C-13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cc.ligo.org/G1601316" TargetMode="External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7795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9" t="8149" r="9419" b="7694"/>
          <a:stretch/>
        </p:blipFill>
        <p:spPr>
          <a:xfrm>
            <a:off x="967308" y="906395"/>
            <a:ext cx="7182195" cy="5387100"/>
          </a:xfrm>
          <a:prstGeom prst="rect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50800" dir="5400000" algn="ctr" rotWithShape="0">
              <a:schemeClr val="bg2">
                <a:alpha val="35000"/>
              </a:schemeClr>
            </a:outerShdw>
            <a:softEdge rad="6223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8319" y="2924289"/>
            <a:ext cx="4716833" cy="3202130"/>
          </a:xfrm>
        </p:spPr>
        <p:txBody>
          <a:bodyPr>
            <a:normAutofit/>
          </a:bodyPr>
          <a:lstStyle/>
          <a:p>
            <a:r>
              <a:rPr lang="it-IT" b="1" dirty="0" smtClean="0"/>
              <a:t>VESB NEWS</a:t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100" b="1" i="1" dirty="0"/>
              <a:t>Viviana Fafone and Roberto Passaquieti</a:t>
            </a:r>
            <a:br>
              <a:rPr lang="it-IT" sz="2100" b="1" i="1" dirty="0"/>
            </a:br>
            <a:r>
              <a:rPr lang="it-IT" sz="2100" b="1" i="1" dirty="0"/>
              <a:t>for the </a:t>
            </a:r>
            <a:r>
              <a:rPr lang="it-IT" sz="2100" b="1" i="1" dirty="0" smtClean="0"/>
              <a:t>VESB</a:t>
            </a:r>
            <a:br>
              <a:rPr lang="it-IT" sz="2100" b="1" i="1" dirty="0" smtClean="0"/>
            </a:br>
            <a:r>
              <a:rPr lang="it-IT" sz="2100" b="1" i="1" dirty="0"/>
              <a:t/>
            </a:r>
            <a:br>
              <a:rPr lang="it-IT" sz="2100" b="1" i="1" dirty="0"/>
            </a:br>
            <a:r>
              <a:rPr lang="it-IT" sz="2000" dirty="0" smtClean="0"/>
              <a:t>VIR</a:t>
            </a:r>
            <a:r>
              <a:rPr lang="it-IT" sz="2000" dirty="0" smtClean="0"/>
              <a:t>-0360A-</a:t>
            </a:r>
            <a:r>
              <a:rPr lang="it-IT" sz="2000" dirty="0" smtClean="0"/>
              <a:t>17</a:t>
            </a:r>
            <a:endParaRPr lang="en-US" sz="2000" b="1" i="1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49" y="6356351"/>
            <a:ext cx="2222615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7" y="358319"/>
            <a:ext cx="2244439" cy="41086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  <a:effectLst>
            <a:softEdge rad="3175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34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384" y="1016000"/>
            <a:ext cx="8437421" cy="5359400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it-IT" sz="15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2000" dirty="0" smtClean="0"/>
              <a:t> </a:t>
            </a:r>
            <a:r>
              <a:rPr lang="en-US" sz="1700" dirty="0" smtClean="0"/>
              <a:t>7th Iberian Gravitational Wave Meeting (IGWM2017)</a:t>
            </a:r>
            <a:r>
              <a:rPr lang="it-IT" sz="1700" dirty="0" smtClean="0"/>
              <a:t> (Bilbao, Spain, </a:t>
            </a:r>
            <a:r>
              <a:rPr lang="it-IT" sz="1700" dirty="0" smtClean="0">
                <a:solidFill>
                  <a:srgbClr val="FF0000"/>
                </a:solidFill>
              </a:rPr>
              <a:t>May 15-17</a:t>
            </a:r>
            <a:r>
              <a:rPr lang="it-IT" sz="1700" dirty="0" smtClean="0"/>
              <a:t>)</a:t>
            </a:r>
            <a:endParaRPr lang="it-IT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Nicolas Sanchis-Gual: </a:t>
            </a:r>
            <a:r>
              <a:rPr lang="en-US" sz="1300" dirty="0" smtClean="0"/>
              <a:t>On the gravitational wave emission from relativistic non-convex hydrodynamics</a:t>
            </a:r>
            <a:endParaRPr lang="it-IT" sz="13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Isabel Cordero-Carrión:</a:t>
            </a:r>
            <a:r>
              <a:rPr lang="en-US" sz="1300" dirty="0" smtClean="0"/>
              <a:t> On the convexity of relativistic ideal magneto-hydro-dynamics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300" b="1" dirty="0" smtClean="0"/>
              <a:t>Alejandro Torres: </a:t>
            </a:r>
            <a:r>
              <a:rPr lang="en-US" sz="1300" dirty="0" smtClean="0"/>
              <a:t>Strategy for Classification of Noise Transients in Advanced Detectors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300" b="1" dirty="0" smtClean="0"/>
              <a:t>Marica </a:t>
            </a:r>
            <a:r>
              <a:rPr lang="en-US" sz="1300" b="1" dirty="0" err="1" smtClean="0"/>
              <a:t>Branchesi</a:t>
            </a:r>
            <a:r>
              <a:rPr lang="en-US" sz="1300" b="1" dirty="0" smtClean="0"/>
              <a:t>: </a:t>
            </a:r>
            <a:r>
              <a:rPr lang="en-US" sz="1300" dirty="0" smtClean="0"/>
              <a:t>Unveiling the physics of the transient sky through gravitational-wave and electromagnetic observations</a:t>
            </a:r>
            <a:endParaRPr lang="it-IT" sz="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2000" dirty="0" smtClean="0"/>
              <a:t> </a:t>
            </a:r>
            <a:r>
              <a:rPr lang="it-IT" sz="1700" dirty="0" smtClean="0"/>
              <a:t>Kagra International Workshop (Taipei, Taiwan: </a:t>
            </a:r>
            <a:r>
              <a:rPr lang="it-IT" sz="1700" dirty="0" smtClean="0">
                <a:solidFill>
                  <a:srgbClr val="FF0000"/>
                </a:solidFill>
              </a:rPr>
              <a:t>May 21-22</a:t>
            </a:r>
            <a:r>
              <a:rPr lang="it-IT" sz="1700" dirty="0" smtClean="0"/>
              <a:t>)</a:t>
            </a:r>
            <a:endParaRPr lang="it-IT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Jo Van Den Brand </a:t>
            </a:r>
            <a:r>
              <a:rPr lang="it-IT" sz="1300" dirty="0" smtClean="0"/>
              <a:t>(invited): Status of Advanced Virgo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300" b="1" dirty="0" smtClean="0"/>
              <a:t>Seminar at HEP Department National Central University (Taiwan):  </a:t>
            </a:r>
            <a:r>
              <a:rPr lang="en-US" sz="1300" dirty="0" smtClean="0"/>
              <a:t>Gravitational waves: physics at the extreme</a:t>
            </a:r>
            <a:endParaRPr lang="it-IT" sz="1300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2000" dirty="0" smtClean="0"/>
              <a:t> </a:t>
            </a:r>
            <a:r>
              <a:rPr lang="it-IT" sz="1700" dirty="0" smtClean="0"/>
              <a:t>Collaborative Conference on Gravitational Waves (Jeju, Korea: </a:t>
            </a:r>
            <a:r>
              <a:rPr lang="it-IT" sz="1700" dirty="0" smtClean="0">
                <a:solidFill>
                  <a:srgbClr val="FF0000"/>
                </a:solidFill>
              </a:rPr>
              <a:t>May 22-26</a:t>
            </a:r>
            <a:r>
              <a:rPr lang="it-IT" sz="1700" dirty="0" smtClean="0"/>
              <a:t>) </a:t>
            </a:r>
            <a:endParaRPr lang="it-IT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Pia Astone</a:t>
            </a:r>
            <a:r>
              <a:rPr lang="it-IT" sz="1300" dirty="0" smtClean="0"/>
              <a:t>: </a:t>
            </a:r>
            <a:r>
              <a:rPr lang="it-IT" sz="1300" i="1" dirty="0" smtClean="0"/>
              <a:t>titleTBD</a:t>
            </a:r>
            <a:r>
              <a:rPr lang="en-US" sz="1300" i="1" dirty="0" smtClean="0"/>
              <a:t> </a:t>
            </a:r>
            <a:endParaRPr lang="en-US" sz="400" i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2000" dirty="0" smtClean="0"/>
              <a:t> </a:t>
            </a:r>
            <a:r>
              <a:rPr lang="it-IT" sz="1700" dirty="0" smtClean="0"/>
              <a:t>International Symposium on Gravitational Waves (ISGW2017) (Bejing, China: </a:t>
            </a:r>
            <a:r>
              <a:rPr lang="it-IT" sz="1700" dirty="0" smtClean="0">
                <a:solidFill>
                  <a:srgbClr val="FF0000"/>
                </a:solidFill>
              </a:rPr>
              <a:t>May 25-29</a:t>
            </a:r>
            <a:r>
              <a:rPr lang="it-IT" sz="1700" dirty="0" smtClean="0"/>
              <a:t>)</a:t>
            </a:r>
            <a:endParaRPr lang="it-IT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Rosario De Rosa: </a:t>
            </a:r>
            <a:r>
              <a:rPr lang="en-US" sz="1300" dirty="0" smtClean="0"/>
              <a:t>The Advanced Virgo detector for gravitational waves: status and perspectives</a:t>
            </a:r>
          </a:p>
          <a:p>
            <a:pPr lvl="1">
              <a:buNone/>
            </a:pPr>
            <a:endParaRPr lang="it-IT" sz="12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7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17" y="897467"/>
            <a:ext cx="8624150" cy="5520266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13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 </a:t>
            </a:r>
            <a:r>
              <a:rPr lang="en-US" sz="1600" dirty="0" smtClean="0"/>
              <a:t>Gravitational Wave Physics and Astronomy Workshop (GWPAW 2017) </a:t>
            </a:r>
            <a:r>
              <a:rPr lang="it-IT" sz="1600" dirty="0" smtClean="0"/>
              <a:t>(Annecy, France: </a:t>
            </a:r>
            <a:r>
              <a:rPr lang="it-IT" sz="1600" dirty="0" smtClean="0">
                <a:solidFill>
                  <a:srgbClr val="FF0000"/>
                </a:solidFill>
              </a:rPr>
              <a:t>May 30- June 02</a:t>
            </a:r>
            <a:r>
              <a:rPr lang="it-IT" sz="1600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Philippe Bacon: </a:t>
            </a:r>
            <a:r>
              <a:rPr lang="en-US" sz="1300" dirty="0" smtClean="0"/>
              <a:t>Enhancing un-modeled gravitational wave searches sensitivity with </a:t>
            </a:r>
            <a:r>
              <a:rPr lang="en-US" sz="1300" dirty="0" err="1" smtClean="0"/>
              <a:t>Wavegraph</a:t>
            </a:r>
            <a:r>
              <a:rPr lang="en-US" sz="1300" dirty="0" smtClean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Yann Bouffanais: </a:t>
            </a:r>
            <a:r>
              <a:rPr lang="en-US" sz="1300" dirty="0" smtClean="0"/>
              <a:t>A Riemann manifold Hamiltonian Monte Carlo (RMHMC) for binary neutron star parameter estimation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300" b="1" dirty="0" smtClean="0"/>
              <a:t>Marica Branchesi: </a:t>
            </a:r>
            <a:r>
              <a:rPr lang="en-US" sz="1300" dirty="0" smtClean="0"/>
              <a:t>The ongoing EM alert program and prospect for joint data analysis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Nelson Christensen: </a:t>
            </a:r>
            <a:r>
              <a:rPr lang="en-US" sz="1300" dirty="0" smtClean="0"/>
              <a:t>Searching for the Stochastic Gravitational-Wave Background with Advanced LIGO and Advanced Virgo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Sabrina D'Antonio: </a:t>
            </a:r>
            <a:r>
              <a:rPr lang="en-US" sz="1300" dirty="0" smtClean="0"/>
              <a:t>An improved semi-coherent follow-up method for Frequency Hough all-sky candidates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Walter Del Pozzo:</a:t>
            </a:r>
            <a:r>
              <a:rPr lang="it-IT" sz="1300" dirty="0" smtClean="0"/>
              <a:t> </a:t>
            </a:r>
            <a:r>
              <a:rPr lang="en-US" sz="1300" dirty="0" smtClean="0"/>
              <a:t>Results and prospect for testing GR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Paola Leaci: </a:t>
            </a:r>
            <a:r>
              <a:rPr lang="en-US" sz="1300" dirty="0" smtClean="0"/>
              <a:t>The detection of Continuous Gravitational Waves in the Advanced Detector Era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Ornela Juliana Piccinni: </a:t>
            </a:r>
            <a:r>
              <a:rPr lang="en-US" sz="1300" dirty="0" smtClean="0"/>
              <a:t>Setting up a direct search for Continuous Wave signals using the Band Sample Data collection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Maria Concetta Tringali: </a:t>
            </a:r>
            <a:r>
              <a:rPr lang="en-US" sz="1300" dirty="0" smtClean="0"/>
              <a:t>Extracting the post-merger gravitational wave signal from binary neutron stars.</a:t>
            </a:r>
          </a:p>
          <a:p>
            <a:pPr lvl="1">
              <a:buNone/>
            </a:pPr>
            <a:endParaRPr lang="en-US" sz="1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Generation-GW: Diving into Gravitational Waves </a:t>
            </a:r>
            <a:r>
              <a:rPr lang="it-IT" sz="1600" dirty="0" smtClean="0"/>
              <a:t>(Virgin Island, US: </a:t>
            </a:r>
            <a:r>
              <a:rPr lang="it-IT" sz="1600" dirty="0" smtClean="0">
                <a:solidFill>
                  <a:srgbClr val="FF0000"/>
                </a:solidFill>
              </a:rPr>
              <a:t>June 05-09</a:t>
            </a:r>
            <a:r>
              <a:rPr lang="it-IT" sz="1600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b="1" dirty="0" smtClean="0"/>
              <a:t>Barbara Patricelli: </a:t>
            </a:r>
            <a:r>
              <a:rPr lang="en-US" sz="1400" dirty="0" smtClean="0"/>
              <a:t>Prospects for joint GW, high-energy and very high-energy EM observations of binary neutron star mergers </a:t>
            </a:r>
            <a:endParaRPr lang="it-IT" sz="13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err="1" smtClean="0"/>
              <a:t>MetroAeroSpace</a:t>
            </a:r>
            <a:r>
              <a:rPr lang="en-US" sz="1600" dirty="0" smtClean="0"/>
              <a:t> (Padua, June 21-23)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300" dirty="0" smtClean="0"/>
              <a:t>Speaker from Trento-Padua Group</a:t>
            </a:r>
            <a:endParaRPr lang="it-IT" sz="1600" dirty="0" smtClean="0"/>
          </a:p>
          <a:p>
            <a:pPr lvl="2">
              <a:buNone/>
            </a:pPr>
            <a:endParaRPr lang="it-IT" sz="12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9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</a:t>
            </a:r>
            <a:r>
              <a:rPr lang="it-IT" sz="3600" dirty="0"/>
              <a:t>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17" y="1049867"/>
            <a:ext cx="8624150" cy="536786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European Week of Astronomy and Space Science (EWASS -Prague: </a:t>
            </a:r>
            <a:r>
              <a:rPr lang="en-US" sz="1700" dirty="0" smtClean="0">
                <a:solidFill>
                  <a:srgbClr val="FF0000"/>
                </a:solidFill>
              </a:rPr>
              <a:t>June 26-30</a:t>
            </a:r>
            <a:r>
              <a:rPr lang="en-US" sz="1700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 </a:t>
            </a:r>
            <a:r>
              <a:rPr lang="en-US" sz="1400" b="1" dirty="0" err="1" smtClean="0"/>
              <a:t>Massimiliano</a:t>
            </a:r>
            <a:r>
              <a:rPr lang="en-US" sz="1400" b="1" dirty="0" smtClean="0"/>
              <a:t> </a:t>
            </a:r>
            <a:r>
              <a:rPr lang="it-IT" sz="1400" b="1" dirty="0" smtClean="0"/>
              <a:t>Razzano:</a:t>
            </a:r>
            <a:r>
              <a:rPr lang="it-IT" sz="1400" dirty="0" smtClean="0"/>
              <a:t> </a:t>
            </a:r>
            <a:r>
              <a:rPr lang="en-US" sz="1400" dirty="0" smtClean="0"/>
              <a:t>Prospects for joint observations of gravitational waves and high-energy photons from merging binary neutron stars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err="1" smtClean="0"/>
              <a:t>Samaya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Nissanke</a:t>
            </a:r>
            <a:r>
              <a:rPr lang="en-US" sz="1400" b="1" dirty="0" smtClean="0"/>
              <a:t>: </a:t>
            </a:r>
            <a:r>
              <a:rPr lang="en-US" sz="1400" dirty="0" smtClean="0"/>
              <a:t>Follow the chirp and roar: </a:t>
            </a:r>
            <a:r>
              <a:rPr lang="en-US" sz="1400" dirty="0" err="1" smtClean="0"/>
              <a:t>characterising</a:t>
            </a:r>
            <a:r>
              <a:rPr lang="en-US" sz="1400" dirty="0" smtClean="0"/>
              <a:t> compact object mergers with gravitational waves and electromagnetic measurements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Jose Antonio Font: </a:t>
            </a:r>
            <a:r>
              <a:rPr lang="en-US" sz="1400" dirty="0" smtClean="0"/>
              <a:t>Core collapse supernovae</a:t>
            </a:r>
          </a:p>
          <a:p>
            <a:pPr lvl="1">
              <a:buNone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EPS Conference on High Energy Physics </a:t>
            </a:r>
            <a:r>
              <a:rPr lang="it-IT" sz="1600" dirty="0" smtClean="0"/>
              <a:t>(Venice: July 05-12)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400" b="1" dirty="0" smtClean="0"/>
              <a:t>Nicolas Arnaud: </a:t>
            </a:r>
            <a:r>
              <a:rPr lang="en-US" sz="1400" dirty="0" smtClean="0"/>
              <a:t>Status of the Advanced LIGO and Advanced Virgo Detectors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400" b="1" dirty="0" smtClean="0"/>
              <a:t>Giancarlo Cella: </a:t>
            </a:r>
            <a:r>
              <a:rPr lang="en-US" sz="1400" dirty="0" smtClean="0"/>
              <a:t>Stochastic GW searches and Cosmology with GWs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Claudia </a:t>
            </a:r>
            <a:r>
              <a:rPr lang="en-US" sz="1400" b="1" dirty="0" err="1" smtClean="0"/>
              <a:t>Lazzaro</a:t>
            </a:r>
            <a:r>
              <a:rPr lang="en-US" sz="1400" b="1" dirty="0" smtClean="0"/>
              <a:t>: </a:t>
            </a:r>
            <a:r>
              <a:rPr lang="en-US" sz="1400" dirty="0" smtClean="0"/>
              <a:t>GW transient searches to probe Neutron star physics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err="1" smtClean="0"/>
              <a:t>Cristiano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Palomba</a:t>
            </a:r>
            <a:r>
              <a:rPr lang="en-US" sz="1400" b="1" dirty="0" smtClean="0"/>
              <a:t>:  </a:t>
            </a:r>
            <a:r>
              <a:rPr lang="en-US" sz="1400" dirty="0" smtClean="0"/>
              <a:t>The search for continuous Gravitational Waves with LIGO and VIRGO detectors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Edward Porter: </a:t>
            </a:r>
            <a:r>
              <a:rPr lang="en-US" sz="1400" dirty="0" smtClean="0"/>
              <a:t>Results of transient GW searches with Advanced LIGO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400" b="1" dirty="0" smtClean="0"/>
              <a:t>Michele Punturo: </a:t>
            </a:r>
            <a:r>
              <a:rPr lang="en-US" sz="1400" dirty="0" smtClean="0"/>
              <a:t>TBD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The International Pulsar Timing Array (IPTA) (</a:t>
            </a:r>
            <a:r>
              <a:rPr lang="en-US" sz="1700" dirty="0" err="1" smtClean="0"/>
              <a:t>Sèvres</a:t>
            </a:r>
            <a:r>
              <a:rPr lang="en-US" sz="1700" dirty="0" smtClean="0"/>
              <a:t>, FR: July 03-07)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M. </a:t>
            </a:r>
            <a:r>
              <a:rPr lang="en-US" sz="1400" b="1" dirty="0" err="1" smtClean="0"/>
              <a:t>Barsuglia</a:t>
            </a:r>
            <a:r>
              <a:rPr lang="en-US" sz="1400" b="1" dirty="0" smtClean="0"/>
              <a:t> </a:t>
            </a:r>
            <a:r>
              <a:rPr lang="en-US" sz="1400" dirty="0" smtClean="0"/>
              <a:t>(invited):  LIGO-VIRGO</a:t>
            </a:r>
          </a:p>
          <a:p>
            <a:pPr lvl="1">
              <a:buNone/>
            </a:pPr>
            <a:endParaRPr lang="en-US" sz="13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Twelfth </a:t>
            </a:r>
            <a:r>
              <a:rPr lang="en-US" sz="1700" dirty="0" err="1" smtClean="0"/>
              <a:t>Edoardo</a:t>
            </a:r>
            <a:r>
              <a:rPr lang="en-US" sz="1700" dirty="0" smtClean="0"/>
              <a:t> </a:t>
            </a:r>
            <a:r>
              <a:rPr lang="en-US" sz="1700" dirty="0" err="1" smtClean="0"/>
              <a:t>Amaldi</a:t>
            </a:r>
            <a:r>
              <a:rPr lang="en-US" sz="1700" dirty="0" smtClean="0"/>
              <a:t> Conference on Gravitational Waves  (Pasadena:  July 09-14)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b="1" dirty="0" smtClean="0"/>
              <a:t>Giovanni </a:t>
            </a:r>
            <a:r>
              <a:rPr lang="en-US" sz="1400" b="1" dirty="0" err="1" smtClean="0"/>
              <a:t>Losurdo</a:t>
            </a:r>
            <a:r>
              <a:rPr lang="en-US" sz="1400" b="1" dirty="0" smtClean="0"/>
              <a:t> </a:t>
            </a:r>
            <a:r>
              <a:rPr lang="en-US" sz="1400" dirty="0" smtClean="0"/>
              <a:t>(invited): current state of Gravitational Wave Observing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sz="2000" i="1" dirty="0" smtClean="0"/>
              <a:t> </a:t>
            </a:r>
            <a:r>
              <a:rPr lang="it-IT" sz="1700" dirty="0" smtClean="0"/>
              <a:t>Balaton Summer School in Physics (Lake Balaton-HU: July 17-23)</a:t>
            </a:r>
            <a:endParaRPr lang="it-IT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400" b="1" dirty="0" smtClean="0"/>
              <a:t> Franco Frascon</a:t>
            </a:r>
            <a:r>
              <a:rPr lang="it-IT" sz="1400" dirty="0" smtClean="0"/>
              <a:t>i (invited): </a:t>
            </a:r>
            <a:r>
              <a:rPr lang="it-IT" sz="1400" i="1" dirty="0" smtClean="0"/>
              <a:t>title TBD (</a:t>
            </a:r>
            <a:r>
              <a:rPr lang="it-IT" sz="1400" dirty="0" smtClean="0"/>
              <a:t>AdV suspensions</a:t>
            </a:r>
            <a:r>
              <a:rPr lang="it-IT" sz="1400" i="1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400" b="1" dirty="0" smtClean="0"/>
              <a:t> Eric Genin </a:t>
            </a:r>
            <a:r>
              <a:rPr lang="it-IT" sz="1400" dirty="0" smtClean="0"/>
              <a:t>(invited): </a:t>
            </a:r>
            <a:r>
              <a:rPr lang="it-IT" sz="1400" i="1" dirty="0" smtClean="0"/>
              <a:t>title TBD </a:t>
            </a:r>
            <a:r>
              <a:rPr lang="it-IT" sz="1400" dirty="0" smtClean="0"/>
              <a:t>(AdV  ITF) </a:t>
            </a:r>
            <a:endParaRPr lang="en-US" sz="1800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9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84" y="863600"/>
            <a:ext cx="8641083" cy="5630333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endParaRPr lang="it-IT" sz="1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2000" dirty="0" smtClean="0"/>
              <a:t> </a:t>
            </a:r>
            <a:r>
              <a:rPr lang="en-US" sz="1700" dirty="0" smtClean="0"/>
              <a:t>TAUP 2017(</a:t>
            </a:r>
            <a:r>
              <a:rPr lang="en-US" sz="1700" dirty="0" err="1" smtClean="0"/>
              <a:t>Subdury</a:t>
            </a:r>
            <a:r>
              <a:rPr lang="en-US" sz="1700" dirty="0" smtClean="0"/>
              <a:t>, ON, Canada: July 24-29)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Antonino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Chiummo</a:t>
            </a:r>
            <a:r>
              <a:rPr lang="en-US" sz="1500" b="1" dirty="0" smtClean="0"/>
              <a:t>: </a:t>
            </a:r>
            <a:r>
              <a:rPr lang="it-IT" sz="1500" dirty="0" smtClean="0"/>
              <a:t>Advanced Virgo Status (for the Virgo Coll.)</a:t>
            </a:r>
          </a:p>
          <a:p>
            <a:pPr lvl="1">
              <a:buNone/>
            </a:pPr>
            <a:endParaRPr lang="it-IT" sz="1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it-IT" sz="1700" dirty="0" smtClean="0"/>
              <a:t>18th Lomonosov Conference (Moscow: Aug. 20-30)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/>
              <a:t>Jo Van den Brandt: </a:t>
            </a:r>
            <a:r>
              <a:rPr lang="it-IT" sz="1500" i="1" dirty="0" smtClean="0"/>
              <a:t>title TBD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/>
              <a:t>Walter Del Pozzo: </a:t>
            </a:r>
            <a:r>
              <a:rPr lang="it-IT" sz="1500" i="1" dirty="0" smtClean="0"/>
              <a:t>title TBD</a:t>
            </a:r>
            <a:endParaRPr lang="it-IT" sz="13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1200" i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The amazing life of stars: from the Main Sequence to the GW emission (</a:t>
            </a:r>
            <a:r>
              <a:rPr lang="en-US" sz="1600" dirty="0" err="1" smtClean="0"/>
              <a:t>Cefalù</a:t>
            </a:r>
            <a:r>
              <a:rPr lang="en-US" sz="1600" dirty="0" smtClean="0"/>
              <a:t>, Sicily: Sept. 04-08)</a:t>
            </a: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Fulvio</a:t>
            </a:r>
            <a:r>
              <a:rPr lang="en-US" sz="1500" b="1" dirty="0" smtClean="0"/>
              <a:t> Ricci </a:t>
            </a:r>
            <a:r>
              <a:rPr lang="en-US" sz="1500" dirty="0" smtClean="0"/>
              <a:t>(invited): AdV status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Giulia </a:t>
            </a:r>
            <a:r>
              <a:rPr lang="en-US" sz="1500" b="1" dirty="0" err="1" smtClean="0"/>
              <a:t>Stratta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</a:t>
            </a:r>
            <a:r>
              <a:rPr lang="en-US" sz="1500" b="1" dirty="0" smtClean="0"/>
              <a:t>: </a:t>
            </a:r>
            <a:r>
              <a:rPr lang="en-US" sz="1500" dirty="0" smtClean="0"/>
              <a:t>EM counterparts of GW detections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Gianluca</a:t>
            </a:r>
            <a:r>
              <a:rPr lang="en-US" sz="1500" b="1" dirty="0" smtClean="0"/>
              <a:t> M. </a:t>
            </a:r>
            <a:r>
              <a:rPr lang="en-US" sz="1500" b="1" dirty="0" err="1" smtClean="0"/>
              <a:t>Guidi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</a:t>
            </a:r>
            <a:r>
              <a:rPr lang="en-US" sz="1500" b="1" dirty="0" smtClean="0"/>
              <a:t>: </a:t>
            </a:r>
            <a:r>
              <a:rPr lang="en-US" sz="1500" dirty="0" smtClean="0"/>
              <a:t>The future astrophysics of GW </a:t>
            </a:r>
          </a:p>
          <a:p>
            <a:pPr lvl="1">
              <a:buNone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Italian Physical Society (SIF) (Trento, ITA: Sept. 11-15)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Francesco </a:t>
            </a:r>
            <a:r>
              <a:rPr lang="en-US" sz="1500" b="1" dirty="0" err="1" smtClean="0"/>
              <a:t>Fidecaro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(invited):  status of Advanced Virgo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G.ovanni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Losurdo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(invited):  </a:t>
            </a:r>
            <a:r>
              <a:rPr lang="it-IT" sz="1500" dirty="0" smtClean="0"/>
              <a:t>Advanced Virgo</a:t>
            </a:r>
            <a:endParaRPr lang="en-US" sz="15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Lorenzo Aiello</a:t>
            </a:r>
            <a:r>
              <a:rPr lang="en-US" sz="1500" dirty="0" smtClean="0"/>
              <a:t>: Update on the commissioning of the thermal compensation system for Advanced Virgo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Matteo</a:t>
            </a:r>
            <a:r>
              <a:rPr lang="en-US" sz="1500" b="1" dirty="0" smtClean="0"/>
              <a:t> Di Giovanni: </a:t>
            </a:r>
            <a:r>
              <a:rPr lang="en-US" sz="1500" dirty="0" smtClean="0"/>
              <a:t>Robust estimation of the waveform of gravitational wave transients signals by a general method. 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Massimiliano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Razzano</a:t>
            </a:r>
            <a:r>
              <a:rPr lang="en-US" sz="1500" b="1" dirty="0" smtClean="0"/>
              <a:t>:  </a:t>
            </a:r>
            <a:r>
              <a:rPr lang="en-US" sz="1500" dirty="0" err="1" smtClean="0"/>
              <a:t>Multimessenger</a:t>
            </a:r>
            <a:r>
              <a:rPr lang="en-US" sz="1500" dirty="0" smtClean="0"/>
              <a:t> astrophysics in the era of gravitational waves: first results and perspectives</a:t>
            </a:r>
          </a:p>
          <a:p>
            <a:pPr lvl="1">
              <a:buNone/>
            </a:pPr>
            <a:endParaRPr lang="en-US" sz="13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700" dirty="0" smtClean="0"/>
              <a:t>Spanish-Portuguese Relativity Meeting (EREP 2017) (Malaga, Spain: Sept. 12-15)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/>
              <a:t>Isabel Cordero-Carrión: </a:t>
            </a:r>
            <a:r>
              <a:rPr lang="en-US" sz="1500" dirty="0" smtClean="0"/>
              <a:t>On the convexity of relativistic ideal </a:t>
            </a:r>
            <a:r>
              <a:rPr lang="en-US" sz="1500" dirty="0" err="1" smtClean="0"/>
              <a:t>magnetohydrodynamics</a:t>
            </a:r>
            <a:r>
              <a:rPr lang="en-US" sz="1500" dirty="0" smtClean="0"/>
              <a:t> and the associated gravitational wave emission</a:t>
            </a:r>
            <a:endParaRPr lang="it-IT" sz="17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7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INVITED TALKS - Rules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84" y="863600"/>
            <a:ext cx="8641083" cy="5630333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it-IT" sz="12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Virgo Collaboration Publication and Presentation Rules (</a:t>
            </a:r>
            <a:r>
              <a:rPr lang="it-IT" sz="1800" dirty="0" smtClean="0">
                <a:hlinkClick r:id="rId2"/>
              </a:rPr>
              <a:t>VIR-0335C-13.pdf</a:t>
            </a:r>
            <a:r>
              <a:rPr lang="it-IT" sz="1800" dirty="0" smtClean="0"/>
              <a:t> ) </a:t>
            </a:r>
            <a:endParaRPr lang="it-IT" sz="1600" dirty="0" smtClean="0"/>
          </a:p>
          <a:p>
            <a:pPr lvl="1">
              <a:buFont typeface="Wingdings" pitchFamily="2" charset="2"/>
              <a:buChar char="q"/>
            </a:pPr>
            <a:r>
              <a:rPr lang="it-IT" sz="1600" b="1" dirty="0" smtClean="0"/>
              <a:t>3.5.1 Speaker selection: </a:t>
            </a:r>
          </a:p>
          <a:p>
            <a:pPr lvl="1">
              <a:buNone/>
            </a:pPr>
            <a:r>
              <a:rPr lang="en-US" sz="1600" dirty="0" smtClean="0"/>
              <a:t>      The invitation received by members of the Collaboration, to present Virgo or parts of it</a:t>
            </a:r>
            <a:r>
              <a:rPr lang="en-US" sz="1600" dirty="0" smtClean="0">
                <a:solidFill>
                  <a:srgbClr val="FF0000"/>
                </a:solidFill>
              </a:rPr>
              <a:t>, shall be forwarded to the VEB. In order to ensure a fair distribution of talks to individuals and institutions, the VEB will select a speaker from the Collaboration </a:t>
            </a:r>
            <a:r>
              <a:rPr lang="en-US" sz="1600" dirty="0" smtClean="0"/>
              <a:t>trying to keep a good balance between the respect due to the wishes of conference organizers and the requirement of a fair share of presentations among collaboration members and the need to promote young colleagues. </a:t>
            </a:r>
          </a:p>
          <a:p>
            <a:pPr lvl="1">
              <a:buNone/>
            </a:pPr>
            <a:r>
              <a:rPr lang="en-US" sz="1600" dirty="0" smtClean="0"/>
              <a:t>       </a:t>
            </a:r>
            <a:r>
              <a:rPr lang="en-US" sz="1600" dirty="0" smtClean="0">
                <a:solidFill>
                  <a:srgbClr val="FF0000"/>
                </a:solidFill>
              </a:rPr>
              <a:t>If the invitee does not wish to accept the invitation, and the conference is of interest to the Collaboration, the VEB will identify a substitute.</a:t>
            </a:r>
          </a:p>
          <a:p>
            <a:pPr lvl="1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it-IT" sz="1800" dirty="0" smtClean="0"/>
              <a:t>MOU LIGO-Virgo Attachment “A”</a:t>
            </a:r>
            <a:r>
              <a:rPr lang="en-US" sz="1800" dirty="0" smtClean="0"/>
              <a:t> </a:t>
            </a:r>
            <a:r>
              <a:rPr lang="it-IT" sz="1800" dirty="0" smtClean="0"/>
              <a:t>(</a:t>
            </a:r>
            <a:r>
              <a:rPr lang="it-IT" sz="1800" dirty="0" smtClean="0">
                <a:hlinkClick r:id="rId3"/>
              </a:rPr>
              <a:t>VIR-0092A-14.pdf</a:t>
            </a:r>
            <a:r>
              <a:rPr lang="it-IT" sz="1800" dirty="0" smtClean="0"/>
              <a:t> ; 20 March, 2014)</a:t>
            </a:r>
          </a:p>
          <a:p>
            <a:pPr lvl="1">
              <a:buFont typeface="Wingdings" pitchFamily="2" charset="2"/>
              <a:buChar char="q"/>
            </a:pPr>
            <a:r>
              <a:rPr lang="it-IT" sz="1600" i="1" dirty="0" smtClean="0"/>
              <a:t>(pg. 6) </a:t>
            </a:r>
            <a:r>
              <a:rPr lang="it-IT" sz="1600" b="1" i="1" dirty="0" smtClean="0"/>
              <a:t>Regarding invited talks:</a:t>
            </a:r>
          </a:p>
          <a:p>
            <a:pPr lvl="1">
              <a:buNone/>
            </a:pPr>
            <a:r>
              <a:rPr lang="en-US" sz="1600" dirty="0" smtClean="0"/>
              <a:t>11. </a:t>
            </a:r>
            <a:r>
              <a:rPr lang="en-US" sz="1600" dirty="0" smtClean="0">
                <a:solidFill>
                  <a:srgbClr val="FF0000"/>
                </a:solidFill>
              </a:rPr>
              <a:t>Invitations received by either a member </a:t>
            </a:r>
            <a:r>
              <a:rPr lang="en-US" sz="1600" dirty="0" smtClean="0"/>
              <a:t>of the LSC or the Virgo Collaboration for a talk dealing with either LIGO or Virgo or GEO results at a workshop or conference </a:t>
            </a:r>
            <a:r>
              <a:rPr lang="en-US" sz="1600" dirty="0" smtClean="0">
                <a:solidFill>
                  <a:srgbClr val="FF0000"/>
                </a:solidFill>
              </a:rPr>
              <a:t>are regarded as invitations to both Collaborations.</a:t>
            </a:r>
          </a:p>
          <a:p>
            <a:pPr lvl="1">
              <a:buNone/>
            </a:pPr>
            <a:r>
              <a:rPr lang="en-US" sz="1600" dirty="0" smtClean="0"/>
              <a:t>12. Such invitations </a:t>
            </a:r>
            <a:r>
              <a:rPr lang="en-US" sz="1600" dirty="0" smtClean="0">
                <a:solidFill>
                  <a:srgbClr val="FF0000"/>
                </a:solidFill>
              </a:rPr>
              <a:t>must be forwarded the Joint Editorial Board (defined below)</a:t>
            </a:r>
            <a:r>
              <a:rPr lang="en-US" sz="1600" i="1" dirty="0" smtClean="0">
                <a:solidFill>
                  <a:srgbClr val="FF0000"/>
                </a:solidFill>
              </a:rPr>
              <a:t>, </a:t>
            </a:r>
            <a:r>
              <a:rPr lang="en-US" sz="1600" dirty="0" smtClean="0">
                <a:solidFill>
                  <a:srgbClr val="FF0000"/>
                </a:solidFill>
              </a:rPr>
              <a:t>who will decide whether to accept the invitation, and if so, which Collaboration member(s) should deliver the talk.</a:t>
            </a:r>
          </a:p>
          <a:p>
            <a:pPr>
              <a:buNone/>
            </a:pPr>
            <a:endParaRPr lang="en-US" sz="1600" dirty="0" smtClean="0"/>
          </a:p>
          <a:p>
            <a:pPr>
              <a:buFont typeface="Wingdings" pitchFamily="2" charset="2"/>
              <a:buChar char="q"/>
            </a:pPr>
            <a:endParaRPr lang="en-US" sz="1600" dirty="0" smtClean="0"/>
          </a:p>
          <a:p>
            <a:pPr>
              <a:buFont typeface="Wingdings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16,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7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7467" y="209478"/>
            <a:ext cx="3807882" cy="831907"/>
          </a:xfrm>
        </p:spPr>
        <p:txBody>
          <a:bodyPr>
            <a:noAutofit/>
          </a:bodyPr>
          <a:lstStyle/>
          <a:p>
            <a:r>
              <a:rPr lang="en-US" sz="4000" dirty="0" smtClean="0"/>
              <a:t>GW170104 Paper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17" y="1083733"/>
            <a:ext cx="8437421" cy="5342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 smtClean="0"/>
              <a:t>Paper status</a:t>
            </a:r>
            <a:r>
              <a:rPr lang="en-US" sz="2000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Last version (v8) frozen </a:t>
            </a:r>
            <a:r>
              <a:rPr lang="en-US" sz="2000" dirty="0" smtClean="0"/>
              <a:t>on May 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and paper sent to PRL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Reports from PRL referees delivered on May 15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From </a:t>
            </a:r>
            <a:r>
              <a:rPr lang="en-US" sz="2000" dirty="0" err="1" smtClean="0"/>
              <a:t>Sathya</a:t>
            </a:r>
            <a:r>
              <a:rPr lang="en-US" sz="2000" dirty="0" smtClean="0"/>
              <a:t> message: “… none of which requires arduous work. PWT will compose a response within the next few days”.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A </a:t>
            </a:r>
            <a:r>
              <a:rPr lang="en-US" sz="2000" dirty="0" err="1" smtClean="0"/>
              <a:t>redmine</a:t>
            </a:r>
            <a:r>
              <a:rPr lang="en-US" sz="2000" dirty="0" smtClean="0"/>
              <a:t> will be opened immediately after for PWT response to referee reports that will be available for Collaboration comments 2 days after PWT composes a response.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Angular resolution plots for GW170104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Leo Singer prepared a plot that shows the sky "map" of GW170104 obtained by the two LIGO detectors and how that changes when Virgo is </a:t>
            </a:r>
            <a:r>
              <a:rPr lang="en-US" sz="2000" dirty="0" err="1" smtClean="0"/>
              <a:t>included</a:t>
            </a:r>
            <a:r>
              <a:rPr lang="en-US" sz="2000" u="sng" dirty="0" err="1" smtClean="0">
                <a:hlinkClick r:id="rId2"/>
              </a:rPr>
              <a:t>https</a:t>
            </a:r>
            <a:r>
              <a:rPr lang="en-US" sz="2000" u="sng" dirty="0" smtClean="0">
                <a:hlinkClick r:id="rId2"/>
              </a:rPr>
              <a:t>://dcc.ligo.org/G1601316</a:t>
            </a:r>
            <a:endParaRPr lang="en-US" sz="2000" u="sng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2000" u="sng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 We have been asked to:</a:t>
            </a:r>
          </a:p>
          <a:p>
            <a:pPr marL="0" indent="0">
              <a:buNone/>
            </a:pPr>
            <a:r>
              <a:rPr lang="en-US" sz="2000" dirty="0" smtClean="0"/>
              <a:t>- decide for the approval of the plot showing how Virgo would change the map</a:t>
            </a:r>
          </a:p>
          <a:p>
            <a:pPr>
              <a:buFontTx/>
              <a:buChar char="-"/>
            </a:pPr>
            <a:r>
              <a:rPr lang="en-US" sz="2000" dirty="0" smtClean="0"/>
              <a:t>nominate someone who could review this figure (</a:t>
            </a:r>
            <a:r>
              <a:rPr lang="en-US" sz="2000" dirty="0" err="1" smtClean="0"/>
              <a:t>Samaya</a:t>
            </a:r>
            <a:r>
              <a:rPr lang="en-US" sz="2000" dirty="0" smtClean="0"/>
              <a:t> </a:t>
            </a:r>
            <a:r>
              <a:rPr lang="en-US" sz="2000" dirty="0" err="1" smtClean="0"/>
              <a:t>Nissanke</a:t>
            </a:r>
            <a:r>
              <a:rPr lang="en-US" sz="2000" dirty="0" smtClean="0"/>
              <a:t> </a:t>
            </a:r>
            <a:r>
              <a:rPr lang="en-US" sz="2000" dirty="0"/>
              <a:t>is reviewing Leo’s code</a:t>
            </a:r>
            <a:r>
              <a:rPr lang="en-US" sz="2000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03,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4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26717" y="1236133"/>
            <a:ext cx="8437421" cy="534246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/>
              <a:t>Angular resolution plots for GW170104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800" dirty="0" err="1" smtClean="0"/>
              <a:t>LALinference</a:t>
            </a:r>
            <a:r>
              <a:rPr lang="en-US" sz="1800" dirty="0" smtClean="0"/>
              <a:t> </a:t>
            </a:r>
            <a:r>
              <a:rPr lang="en-US" sz="1800" dirty="0"/>
              <a:t>sky localizations of three O1 and one O2 binary black hole signals: GW150914, LVT151012, GW151226, GW170104. The four events were localized to 90% credible areas of about 600, 1600, 1000, and 2000 deg2 respectively. Also shown are examples of simulated BAYESTAR localizations of these events with </a:t>
            </a:r>
            <a:r>
              <a:rPr lang="en-US" sz="1800" u="sng" dirty="0"/>
              <a:t>Advanced Virgo (BNS range 36 </a:t>
            </a:r>
            <a:r>
              <a:rPr lang="en-US" sz="1800" u="sng" dirty="0" err="1"/>
              <a:t>Mpc</a:t>
            </a:r>
            <a:r>
              <a:rPr lang="en-US" sz="1800" u="sng" dirty="0"/>
              <a:t>)</a:t>
            </a:r>
            <a:r>
              <a:rPr lang="en-US" sz="1800" dirty="0"/>
              <a:t>. For these examples, the hypothetical additional Virgo data would shrink the 90% credible areas to 10-20, 1000, 600, and 400 deg2 respectively. </a:t>
            </a:r>
            <a:endParaRPr lang="en-US" sz="1800" dirty="0" smtClean="0"/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7467" y="209478"/>
            <a:ext cx="3807882" cy="831907"/>
          </a:xfrm>
        </p:spPr>
        <p:txBody>
          <a:bodyPr>
            <a:noAutofit/>
          </a:bodyPr>
          <a:lstStyle/>
          <a:p>
            <a:r>
              <a:rPr lang="en-US" sz="4000" dirty="0" smtClean="0"/>
              <a:t>GW170104 Paper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17" y="1083733"/>
            <a:ext cx="8437421" cy="5342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1600" dirty="0"/>
          </a:p>
          <a:p>
            <a:pPr>
              <a:buFont typeface="Wingdings" panose="05000000000000000000" pitchFamily="2" charset="2"/>
              <a:buChar char="q"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it-IT" smtClean="0"/>
              <a:t>VSC Meeting - May 03,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pic>
        <p:nvPicPr>
          <p:cNvPr id="7" name="Immagine 6" descr="O1-O2-skymap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03" y="1611595"/>
            <a:ext cx="3394689" cy="3394689"/>
          </a:xfrm>
          <a:prstGeom prst="rect">
            <a:avLst/>
          </a:prstGeom>
        </p:spPr>
      </p:pic>
      <p:pic>
        <p:nvPicPr>
          <p:cNvPr id="9" name="Immagine 8" descr="O1-O2-skymaps-with-Vir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296" y="1614348"/>
            <a:ext cx="3394873" cy="3394873"/>
          </a:xfrm>
          <a:prstGeom prst="rect">
            <a:avLst/>
          </a:prstGeom>
        </p:spPr>
      </p:pic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VIR</a:t>
            </a:r>
            <a:r>
              <a:rPr lang="en-US" dirty="0" smtClean="0"/>
              <a:t>-</a:t>
            </a:r>
            <a:r>
              <a:rPr lang="en-US" dirty="0" smtClean="0"/>
              <a:t>0360</a:t>
            </a:r>
            <a:r>
              <a:rPr lang="en-US" dirty="0" smtClean="0"/>
              <a:t>A</a:t>
            </a:r>
            <a:r>
              <a:rPr lang="en-US" dirty="0" smtClean="0"/>
              <a:t>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98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1020</TotalTime>
  <Words>1440</Words>
  <Application>Microsoft Macintosh PowerPoint</Application>
  <PresentationFormat>Presentazione su schermo (4:3)</PresentationFormat>
  <Paragraphs>147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Office Theme</vt:lpstr>
      <vt:lpstr>VESB NEWS  Viviana Fafone and Roberto Passaquieti for the VESB  VIR-0360A-17</vt:lpstr>
      <vt:lpstr>NEXT CONFERENCES</vt:lpstr>
      <vt:lpstr>NEXT CONFERENCES</vt:lpstr>
      <vt:lpstr>NEXT CONFERENCES</vt:lpstr>
      <vt:lpstr>NEXT CONFERENCES</vt:lpstr>
      <vt:lpstr>INVITED TALKS - Rules</vt:lpstr>
      <vt:lpstr>GW170104 Paper</vt:lpstr>
      <vt:lpstr>GW170104 Paper</vt:lpstr>
    </vt:vector>
  </TitlesOfParts>
  <Company>European Gravitational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VEB NEWS  Viviana Fafone and Roberto Passaquieti for the VEB</dc:title>
  <dc:creator>Roberto Passaquieti</dc:creator>
  <cp:lastModifiedBy>INFN Ist. Nazionale di Fisica Nucleare</cp:lastModifiedBy>
  <cp:revision>71</cp:revision>
  <dcterms:created xsi:type="dcterms:W3CDTF">2017-03-08T08:44:56Z</dcterms:created>
  <dcterms:modified xsi:type="dcterms:W3CDTF">2017-05-16T16:18:57Z</dcterms:modified>
</cp:coreProperties>
</file>