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65" r:id="rId3"/>
    <p:sldId id="263" r:id="rId4"/>
    <p:sldId id="266" r:id="rId5"/>
    <p:sldId id="270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DC69C-C7E7-4C7B-B6A4-9ED7CE71A20F}" type="datetimeFigureOut">
              <a:rPr lang="en-US" smtClean="0"/>
              <a:pPr/>
              <a:t>7/19/2017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49588-9B00-4B82-B0CF-7639FE480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6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1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7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91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4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2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2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VSC Meeting - July 19,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VIR-XXXXX-17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4CB1-F6DA-440F-9134-F35A481E5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6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tds.ego-gw.it/?content=3&amp;r=1344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7795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59" t="8149" r="9419" b="7694"/>
          <a:stretch/>
        </p:blipFill>
        <p:spPr>
          <a:xfrm>
            <a:off x="967308" y="906395"/>
            <a:ext cx="7182195" cy="5387100"/>
          </a:xfrm>
          <a:prstGeom prst="rect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355600" dist="50800" dir="5400000" algn="ctr" rotWithShape="0">
              <a:schemeClr val="bg2">
                <a:alpha val="35000"/>
              </a:schemeClr>
            </a:outerShdw>
            <a:softEdge rad="6223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8319" y="2924289"/>
            <a:ext cx="4716833" cy="3202130"/>
          </a:xfrm>
        </p:spPr>
        <p:txBody>
          <a:bodyPr>
            <a:normAutofit/>
          </a:bodyPr>
          <a:lstStyle/>
          <a:p>
            <a:r>
              <a:rPr lang="it-IT" b="1" dirty="0" smtClean="0"/>
              <a:t>VESB NEWS</a:t>
            </a:r>
            <a:br>
              <a:rPr lang="it-IT" b="1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100" b="1" i="1" dirty="0"/>
              <a:t>Viviana Fafone and Roberto Passaquieti</a:t>
            </a:r>
            <a:br>
              <a:rPr lang="it-IT" sz="2100" b="1" i="1" dirty="0"/>
            </a:br>
            <a:r>
              <a:rPr lang="it-IT" sz="2100" b="1" i="1" dirty="0"/>
              <a:t>for the </a:t>
            </a:r>
            <a:r>
              <a:rPr lang="it-IT" sz="2100" b="1" i="1" dirty="0" smtClean="0"/>
              <a:t>VESB</a:t>
            </a:r>
            <a:br>
              <a:rPr lang="it-IT" sz="2100" b="1" i="1" dirty="0" smtClean="0"/>
            </a:br>
            <a:r>
              <a:rPr lang="it-IT" sz="2100" b="1" i="1" dirty="0"/>
              <a:t/>
            </a:r>
            <a:br>
              <a:rPr lang="it-IT" sz="2100" b="1" i="1" dirty="0"/>
            </a:br>
            <a:r>
              <a:rPr lang="it-IT" sz="2000" dirty="0" smtClean="0"/>
              <a:t>VIR-XXXXX-17</a:t>
            </a:r>
            <a:endParaRPr lang="en-US" sz="2000" b="1" i="1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49" y="6356351"/>
            <a:ext cx="2222615" cy="365125"/>
          </a:xfrm>
        </p:spPr>
        <p:txBody>
          <a:bodyPr/>
          <a:lstStyle/>
          <a:p>
            <a:r>
              <a:rPr lang="en-US" smtClean="0"/>
              <a:t>VSC Meeting - July 19,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7" y="358319"/>
            <a:ext cx="2244439" cy="41086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  <a:effectLst>
            <a:softEdge rad="3175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VIR-XXXXX-17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3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182" y="407324"/>
            <a:ext cx="4151168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AMALDI -12 Update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17" y="1058207"/>
            <a:ext cx="8624150" cy="557419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srgbClr val="002060"/>
                </a:solidFill>
              </a:rPr>
              <a:t>Twelfth </a:t>
            </a:r>
            <a:r>
              <a:rPr lang="en-US" sz="1800" b="1" dirty="0" err="1">
                <a:solidFill>
                  <a:srgbClr val="002060"/>
                </a:solidFill>
              </a:rPr>
              <a:t>Edoardo</a:t>
            </a:r>
            <a:r>
              <a:rPr lang="en-US" sz="1800" b="1" dirty="0">
                <a:solidFill>
                  <a:srgbClr val="002060"/>
                </a:solidFill>
              </a:rPr>
              <a:t> </a:t>
            </a:r>
            <a:r>
              <a:rPr lang="en-US" sz="1800" b="1" dirty="0" err="1">
                <a:solidFill>
                  <a:srgbClr val="002060"/>
                </a:solidFill>
              </a:rPr>
              <a:t>Amaldi</a:t>
            </a:r>
            <a:r>
              <a:rPr lang="en-US" sz="1800" b="1" dirty="0">
                <a:solidFill>
                  <a:srgbClr val="002060"/>
                </a:solidFill>
              </a:rPr>
              <a:t> Conference on Gravitational Waves  (Pasadena:  July 09-14)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/>
              <a:t>Giovanni </a:t>
            </a:r>
            <a:r>
              <a:rPr lang="en-US" sz="1600" b="1" dirty="0" err="1"/>
              <a:t>Losurdo</a:t>
            </a:r>
            <a:r>
              <a:rPr lang="en-US" sz="1600" b="1" dirty="0"/>
              <a:t> </a:t>
            </a:r>
            <a:r>
              <a:rPr lang="en-US" sz="1600" dirty="0"/>
              <a:t>(invited): </a:t>
            </a:r>
            <a:r>
              <a:rPr lang="en-US" sz="1600" i="1" dirty="0"/>
              <a:t>O2: detectors, results so far perspectives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/>
              <a:t>Cris Van Den Broek </a:t>
            </a:r>
            <a:r>
              <a:rPr lang="it-IT" sz="1600" dirty="0" smtClean="0"/>
              <a:t>(invited): </a:t>
            </a:r>
            <a:r>
              <a:rPr lang="it-IT" sz="1600" i="1" dirty="0" smtClean="0"/>
              <a:t>GW Test of GR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/>
              <a:t>Flavio </a:t>
            </a:r>
            <a:r>
              <a:rPr lang="it-IT" sz="1600" b="1" dirty="0"/>
              <a:t>Travasso</a:t>
            </a:r>
            <a:r>
              <a:rPr lang="it-IT" sz="1600" dirty="0"/>
              <a:t>: </a:t>
            </a:r>
            <a:r>
              <a:rPr lang="en-US" sz="1600" i="1" dirty="0"/>
              <a:t>Status of the Monolithic Suspensions for Advanced </a:t>
            </a:r>
            <a:r>
              <a:rPr lang="en-US" sz="1600" i="1" dirty="0" smtClean="0"/>
              <a:t>Virgo</a:t>
            </a:r>
            <a:endParaRPr lang="en-US" sz="1600" i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/>
              <a:t>Luca Naticchioni</a:t>
            </a:r>
            <a:r>
              <a:rPr lang="it-IT" sz="1600" dirty="0"/>
              <a:t>: </a:t>
            </a:r>
            <a:r>
              <a:rPr lang="en-US" sz="1600" i="1" dirty="0"/>
              <a:t>The payloads of Advanced Virgo: current status and upgrades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/>
              <a:t>Alex Amato</a:t>
            </a:r>
            <a:r>
              <a:rPr lang="it-IT" sz="1600" dirty="0" smtClean="0"/>
              <a:t>: </a:t>
            </a:r>
            <a:r>
              <a:rPr lang="en-US" sz="1600" i="1" dirty="0"/>
              <a:t>High-Reflection Coatings for Gravitational-Waves Detectors: State of The Art and Future Developments</a:t>
            </a:r>
            <a:r>
              <a:rPr lang="it-IT" sz="1600" i="1" dirty="0" smtClean="0"/>
              <a:t> </a:t>
            </a:r>
            <a:endParaRPr lang="it-IT" sz="1600" i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rgbClr val="FF0000"/>
                </a:solidFill>
              </a:rPr>
              <a:t>Laura </a:t>
            </a:r>
            <a:r>
              <a:rPr lang="it-IT" sz="1600" b="1" dirty="0" smtClean="0">
                <a:solidFill>
                  <a:srgbClr val="FF0000"/>
                </a:solidFill>
              </a:rPr>
              <a:t>Van Der Schaaf</a:t>
            </a:r>
            <a:r>
              <a:rPr lang="it-IT" sz="1600" dirty="0" smtClean="0">
                <a:solidFill>
                  <a:srgbClr val="FF0000"/>
                </a:solidFill>
              </a:rPr>
              <a:t>: </a:t>
            </a:r>
            <a:r>
              <a:rPr lang="en-US" sz="1600" i="1" dirty="0"/>
              <a:t>Phase cameras for Advanced Virgo: first experience</a:t>
            </a:r>
            <a:endParaRPr lang="it-IT" sz="1600" i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rgbClr val="FF0000"/>
                </a:solidFill>
              </a:rPr>
              <a:t>J. M. Gonzales </a:t>
            </a:r>
            <a:r>
              <a:rPr lang="it-IT" sz="1600" b="1" dirty="0" smtClean="0">
                <a:solidFill>
                  <a:srgbClr val="FF0000"/>
                </a:solidFill>
              </a:rPr>
              <a:t>Castro: </a:t>
            </a:r>
            <a:r>
              <a:rPr lang="en-US" sz="1600" i="1" dirty="0"/>
              <a:t>Current status of noise hunting in Advanced </a:t>
            </a:r>
            <a:r>
              <a:rPr lang="en-US" sz="1600" i="1" dirty="0" smtClean="0"/>
              <a:t>Virgo</a:t>
            </a:r>
          </a:p>
          <a:p>
            <a:pPr marL="457200" lvl="1" indent="0">
              <a:buNone/>
            </a:pP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>
                <a:solidFill>
                  <a:srgbClr val="FF0000"/>
                </a:solidFill>
              </a:rPr>
              <a:t>J. M. Gonzales Castro et al.</a:t>
            </a:r>
            <a:r>
              <a:rPr lang="it-IT" sz="1600" dirty="0" smtClean="0">
                <a:solidFill>
                  <a:srgbClr val="FF0000"/>
                </a:solidFill>
              </a:rPr>
              <a:t>:  </a:t>
            </a:r>
            <a:r>
              <a:rPr lang="it-IT" sz="1600" dirty="0" smtClean="0"/>
              <a:t>(Poster) </a:t>
            </a:r>
            <a:r>
              <a:rPr lang="en-US" sz="1600" i="1" dirty="0"/>
              <a:t>Estimating noise from stray light with ray </a:t>
            </a:r>
            <a:r>
              <a:rPr lang="en-US" sz="1600" i="1" dirty="0" smtClean="0"/>
              <a:t>tracing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rgbClr val="FF0000"/>
                </a:solidFill>
              </a:rPr>
              <a:t>Flavio Travasso et al.</a:t>
            </a:r>
            <a:r>
              <a:rPr lang="it-IT" sz="1600" dirty="0">
                <a:solidFill>
                  <a:srgbClr val="FF0000"/>
                </a:solidFill>
              </a:rPr>
              <a:t>: </a:t>
            </a:r>
            <a:r>
              <a:rPr lang="it-IT" sz="1600" dirty="0"/>
              <a:t>(Poster)</a:t>
            </a:r>
            <a:r>
              <a:rPr lang="en-US" sz="1600" i="1" dirty="0">
                <a:latin typeface="Calibri" panose="020F0502020204030204" pitchFamily="34" charset="0"/>
              </a:rPr>
              <a:t>Folded pendulum dynamical behavior in cryogenics </a:t>
            </a:r>
            <a:r>
              <a:rPr lang="en-US" sz="1600" i="1" dirty="0" smtClean="0">
                <a:latin typeface="Calibri" panose="020F0502020204030204" pitchFamily="34" charset="0"/>
              </a:rPr>
              <a:t>conditions</a:t>
            </a:r>
            <a:endParaRPr lang="en-US" sz="1600" i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>
                <a:solidFill>
                  <a:srgbClr val="FF0000"/>
                </a:solidFill>
              </a:rPr>
              <a:t>Valeria Sequino et al.</a:t>
            </a:r>
            <a:r>
              <a:rPr lang="it-IT" sz="1600" dirty="0" smtClean="0">
                <a:solidFill>
                  <a:srgbClr val="FF0000"/>
                </a:solidFill>
              </a:rPr>
              <a:t>: </a:t>
            </a:r>
            <a:r>
              <a:rPr lang="it-IT" sz="1600" dirty="0" smtClean="0"/>
              <a:t>(Poster) </a:t>
            </a:r>
            <a:r>
              <a:rPr lang="en-US" sz="1600" i="1" dirty="0" smtClean="0"/>
              <a:t>Development of </a:t>
            </a:r>
            <a:r>
              <a:rPr lang="en-US" sz="1600" i="1" dirty="0"/>
              <a:t>an audio-frequency band vacuum squeezer for the quantum noise reduction in the Gravitational Wave detector Advanced </a:t>
            </a:r>
            <a:r>
              <a:rPr lang="en-US" sz="1600" i="1" dirty="0" smtClean="0"/>
              <a:t>Virgo</a:t>
            </a:r>
            <a:endParaRPr lang="en-US" sz="2000" dirty="0" smtClean="0"/>
          </a:p>
          <a:p>
            <a:pPr marL="457200" lvl="1" indent="0">
              <a:buNone/>
            </a:pPr>
            <a:endParaRPr lang="it-IT" sz="1300" dirty="0"/>
          </a:p>
          <a:p>
            <a:pPr marL="457200" lvl="1" indent="0">
              <a:buNone/>
            </a:pPr>
            <a:endParaRPr lang="en-US" sz="1600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en-US" smtClean="0"/>
              <a:t>VSC Meeting - July 19,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it-IT" smtClean="0"/>
              <a:t>VIR-XXXXX-17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9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NEXT 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384" y="1016000"/>
            <a:ext cx="8641083" cy="5359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t-IT" sz="1800" b="1" dirty="0" smtClean="0">
                <a:solidFill>
                  <a:srgbClr val="002060"/>
                </a:solidFill>
              </a:rPr>
              <a:t>Balaton </a:t>
            </a:r>
            <a:r>
              <a:rPr lang="it-IT" sz="1800" b="1" dirty="0">
                <a:solidFill>
                  <a:srgbClr val="002060"/>
                </a:solidFill>
              </a:rPr>
              <a:t>Summer School in Physics (Lake Balaton-HU: July 17-23)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/>
              <a:t> Franco Frascon</a:t>
            </a:r>
            <a:r>
              <a:rPr lang="it-IT" sz="1600" dirty="0"/>
              <a:t>i (invited): </a:t>
            </a:r>
            <a:r>
              <a:rPr lang="en-US" sz="1600" i="1" dirty="0"/>
              <a:t>Seismic noise suppression in ground based interferometric detectors for Gravitational </a:t>
            </a:r>
            <a:r>
              <a:rPr lang="en-US" sz="1600" i="1" dirty="0" smtClean="0"/>
              <a:t>Waves - </a:t>
            </a:r>
            <a:r>
              <a:rPr lang="en-US" sz="1600" i="1" dirty="0"/>
              <a:t>the Advanced VIRGO </a:t>
            </a:r>
            <a:r>
              <a:rPr lang="en-US" sz="1600" i="1" dirty="0" err="1" smtClean="0"/>
              <a:t>Superattenuator</a:t>
            </a:r>
            <a:endParaRPr lang="en-US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/>
              <a:t> </a:t>
            </a:r>
            <a:r>
              <a:rPr lang="it-IT" sz="1600" b="1" dirty="0"/>
              <a:t>Eric Genin </a:t>
            </a:r>
            <a:r>
              <a:rPr lang="it-IT" sz="1600" dirty="0"/>
              <a:t>(invited): </a:t>
            </a:r>
            <a:r>
              <a:rPr lang="en-US" sz="1600" i="1" dirty="0"/>
              <a:t>Detection of Gravitational Waves with laser interferometers: focus on Virgo Laser and optics</a:t>
            </a:r>
            <a:endParaRPr lang="it-IT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b="1" dirty="0" smtClean="0">
                <a:solidFill>
                  <a:srgbClr val="002060"/>
                </a:solidFill>
              </a:rPr>
              <a:t>TAUP 2017(</a:t>
            </a:r>
            <a:r>
              <a:rPr lang="en-US" sz="1800" b="1" dirty="0" err="1" smtClean="0">
                <a:solidFill>
                  <a:srgbClr val="002060"/>
                </a:solidFill>
              </a:rPr>
              <a:t>Subdury</a:t>
            </a:r>
            <a:r>
              <a:rPr lang="en-US" sz="1800" b="1" dirty="0">
                <a:solidFill>
                  <a:srgbClr val="002060"/>
                </a:solidFill>
              </a:rPr>
              <a:t>, ON, Canada,: July 24-29)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strike="sngStrike" dirty="0">
                <a:solidFill>
                  <a:srgbClr val="FF0000"/>
                </a:solidFill>
              </a:rPr>
              <a:t>Antonino </a:t>
            </a:r>
            <a:r>
              <a:rPr lang="en-US" sz="1600" b="1" strike="sngStrike" dirty="0" err="1">
                <a:solidFill>
                  <a:srgbClr val="FF0000"/>
                </a:solidFill>
              </a:rPr>
              <a:t>Chiummo</a:t>
            </a:r>
            <a:r>
              <a:rPr lang="en-US" sz="1600" b="1" strike="sngStrike" dirty="0">
                <a:solidFill>
                  <a:srgbClr val="FF0000"/>
                </a:solidFill>
              </a:rPr>
              <a:t>: </a:t>
            </a:r>
            <a:r>
              <a:rPr lang="it-IT" sz="1600" strike="sngStrike" dirty="0">
                <a:solidFill>
                  <a:srgbClr val="FF0000"/>
                </a:solidFill>
              </a:rPr>
              <a:t>Advanced Virgo Status (for the Virgo Coll</a:t>
            </a:r>
            <a:r>
              <a:rPr lang="it-IT" sz="1600" strike="sngStrike" dirty="0" smtClean="0">
                <a:solidFill>
                  <a:srgbClr val="FF0000"/>
                </a:solidFill>
              </a:rPr>
              <a:t>.)</a:t>
            </a:r>
          </a:p>
          <a:p>
            <a:pPr marL="457200" lvl="1" indent="0">
              <a:buNone/>
            </a:pPr>
            <a:endParaRPr lang="it-IT" sz="1600" strike="sngStrike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Sexten</a:t>
            </a:r>
            <a:r>
              <a:rPr lang="en-US" sz="1800" b="1" dirty="0">
                <a:solidFill>
                  <a:srgbClr val="FF0000"/>
                </a:solidFill>
              </a:rPr>
              <a:t> 2017 Gamma -ray Astrophysics with </a:t>
            </a:r>
            <a:r>
              <a:rPr lang="en-US" sz="1800" b="1" dirty="0" smtClean="0">
                <a:solidFill>
                  <a:srgbClr val="FF0000"/>
                </a:solidFill>
              </a:rPr>
              <a:t>CTA </a:t>
            </a:r>
            <a:r>
              <a:rPr lang="en-US" sz="1800" b="1" dirty="0" smtClean="0">
                <a:solidFill>
                  <a:srgbClr val="002060"/>
                </a:solidFill>
              </a:rPr>
              <a:t>(</a:t>
            </a:r>
            <a:r>
              <a:rPr lang="en-US" sz="1800" b="1" dirty="0" err="1" smtClean="0">
                <a:solidFill>
                  <a:srgbClr val="002060"/>
                </a:solidFill>
              </a:rPr>
              <a:t>Sexten</a:t>
            </a:r>
            <a:r>
              <a:rPr lang="en-US" sz="1800" b="1" dirty="0" smtClean="0">
                <a:solidFill>
                  <a:srgbClr val="002060"/>
                </a:solidFill>
              </a:rPr>
              <a:t>-Sesto- Italy, July 24-28)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0000"/>
                </a:solidFill>
              </a:rPr>
              <a:t>Barbara  </a:t>
            </a:r>
            <a:r>
              <a:rPr lang="en-US" sz="1600" dirty="0" smtClean="0">
                <a:solidFill>
                  <a:srgbClr val="FF0000"/>
                </a:solidFill>
              </a:rPr>
              <a:t>Patricelli (invited): </a:t>
            </a:r>
            <a:r>
              <a:rPr lang="en-US" sz="1600" i="1" dirty="0"/>
              <a:t>Searching for gamma-ray counterparts to gravitational wave sources</a:t>
            </a:r>
            <a:endParaRPr lang="it-IT" sz="1600" b="1" i="1" dirty="0" smtClean="0"/>
          </a:p>
          <a:p>
            <a:pPr marL="457200" lvl="1" indent="0">
              <a:buNone/>
            </a:pPr>
            <a:endParaRPr lang="it-IT" sz="1600" dirty="0"/>
          </a:p>
          <a:p>
            <a:pPr>
              <a:buFont typeface="Wingdings" panose="05000000000000000000" pitchFamily="2" charset="2"/>
              <a:buChar char="q"/>
            </a:pPr>
            <a:r>
              <a:rPr lang="it-IT" sz="1800" b="1" dirty="0" smtClean="0">
                <a:solidFill>
                  <a:srgbClr val="002060"/>
                </a:solidFill>
              </a:rPr>
              <a:t>18th Lomonosov Conference (Moscow, Sept. 11-15)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/>
              <a:t>Jo Van den Brandt: </a:t>
            </a:r>
            <a:r>
              <a:rPr lang="it-IT" sz="1600" i="1" dirty="0" smtClean="0"/>
              <a:t>title TBD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/>
              <a:t>Walter Del Pozzo: </a:t>
            </a:r>
            <a:r>
              <a:rPr lang="it-IT" sz="1600" i="1" dirty="0" smtClean="0"/>
              <a:t>title TBD</a:t>
            </a:r>
          </a:p>
          <a:p>
            <a:pPr marL="457200" lvl="1" indent="0">
              <a:buNone/>
            </a:pPr>
            <a:endParaRPr lang="it-IT" sz="1600" i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b="1" dirty="0" smtClean="0">
                <a:solidFill>
                  <a:srgbClr val="002060"/>
                </a:solidFill>
              </a:rPr>
              <a:t>The amazing life of stars: from the Main Sequence to the GW emission (</a:t>
            </a:r>
            <a:r>
              <a:rPr lang="en-US" sz="1800" b="1" dirty="0" err="1" smtClean="0">
                <a:solidFill>
                  <a:srgbClr val="002060"/>
                </a:solidFill>
              </a:rPr>
              <a:t>Cefalù</a:t>
            </a:r>
            <a:r>
              <a:rPr lang="en-US" sz="1800" b="1" dirty="0" smtClean="0">
                <a:solidFill>
                  <a:srgbClr val="002060"/>
                </a:solidFill>
              </a:rPr>
              <a:t>, Sicily: Sept. 04-08)</a:t>
            </a:r>
            <a:endParaRPr lang="it-IT" sz="1800" b="1" i="1" dirty="0" smtClean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err="1" smtClean="0"/>
              <a:t>Fulvio</a:t>
            </a:r>
            <a:r>
              <a:rPr lang="en-US" sz="1600" b="1" dirty="0" smtClean="0"/>
              <a:t> Ricci </a:t>
            </a:r>
            <a:r>
              <a:rPr lang="en-US" sz="1600" dirty="0" smtClean="0"/>
              <a:t>(invited): </a:t>
            </a:r>
            <a:r>
              <a:rPr lang="en-US" sz="1600" i="1" dirty="0" smtClean="0"/>
              <a:t>AdV status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smtClean="0"/>
              <a:t>Giulia </a:t>
            </a:r>
            <a:r>
              <a:rPr lang="en-US" sz="1600" b="1" dirty="0" err="1" smtClean="0"/>
              <a:t>Stratta</a:t>
            </a:r>
            <a:r>
              <a:rPr lang="en-US" sz="1600" b="1" dirty="0" smtClean="0"/>
              <a:t>: </a:t>
            </a:r>
            <a:r>
              <a:rPr lang="en-US" sz="1600" i="1" dirty="0" smtClean="0"/>
              <a:t>EM counterparts of GW detections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FF0000"/>
                </a:solidFill>
              </a:rPr>
              <a:t>Pia </a:t>
            </a:r>
            <a:r>
              <a:rPr lang="en-US" sz="1600" b="1" dirty="0" err="1" smtClean="0">
                <a:solidFill>
                  <a:srgbClr val="FF0000"/>
                </a:solidFill>
              </a:rPr>
              <a:t>Astone</a:t>
            </a:r>
            <a:r>
              <a:rPr lang="en-US" sz="1600" b="1" dirty="0" smtClean="0">
                <a:solidFill>
                  <a:srgbClr val="FF0000"/>
                </a:solidFill>
              </a:rPr>
              <a:t>: </a:t>
            </a:r>
            <a:r>
              <a:rPr lang="en-US" sz="1600" i="1" dirty="0" smtClean="0"/>
              <a:t>The future astrophysics of GW </a:t>
            </a:r>
          </a:p>
          <a:p>
            <a:pPr marL="457200" lvl="1" indent="0">
              <a:buNone/>
            </a:pPr>
            <a:endParaRPr lang="it-IT" sz="1600" i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en-US" smtClean="0"/>
              <a:t>VSC Meeting - July 19,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it-IT" smtClean="0"/>
              <a:t>VIR-XXXXX-17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7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NEXT 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84" y="863600"/>
            <a:ext cx="8641083" cy="56303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900" b="1" dirty="0" smtClean="0">
                <a:solidFill>
                  <a:srgbClr val="002060"/>
                </a:solidFill>
              </a:rPr>
              <a:t>Italian Physical Society (SIF) (Trento, ITA: Sept. 11-15)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Francesco </a:t>
            </a:r>
            <a:r>
              <a:rPr lang="en-US" sz="1500" b="1" dirty="0" err="1" smtClean="0"/>
              <a:t>Fidecaro</a:t>
            </a:r>
            <a:r>
              <a:rPr lang="en-US" sz="1500" b="1" dirty="0" smtClean="0"/>
              <a:t> </a:t>
            </a:r>
            <a:r>
              <a:rPr lang="en-US" sz="1500" dirty="0" smtClean="0"/>
              <a:t>(invited):  </a:t>
            </a:r>
            <a:r>
              <a:rPr lang="en-US" sz="1500" i="1" dirty="0" smtClean="0"/>
              <a:t>Status of Advanced Virgo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G.ovanni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Losurdo</a:t>
            </a:r>
            <a:r>
              <a:rPr lang="en-US" sz="1500" b="1" dirty="0" smtClean="0"/>
              <a:t> </a:t>
            </a:r>
            <a:r>
              <a:rPr lang="en-US" sz="1500" dirty="0" smtClean="0"/>
              <a:t>(invited):  </a:t>
            </a:r>
            <a:r>
              <a:rPr lang="it-IT" sz="1500" i="1" dirty="0" smtClean="0"/>
              <a:t>Advanced Virgo</a:t>
            </a:r>
            <a:endParaRPr lang="en-US" sz="1500" i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Lorenzo Aiello</a:t>
            </a:r>
            <a:r>
              <a:rPr lang="en-US" sz="1500" dirty="0" smtClean="0"/>
              <a:t>: </a:t>
            </a:r>
            <a:r>
              <a:rPr lang="en-US" sz="1500" i="1" dirty="0" smtClean="0"/>
              <a:t>Update on the commissioning of the thermal compensation system for Advanced Virgo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Matteo Di Giovanni</a:t>
            </a:r>
            <a:r>
              <a:rPr lang="en-US" sz="1500" b="1" i="1" dirty="0" smtClean="0"/>
              <a:t>: </a:t>
            </a:r>
            <a:r>
              <a:rPr lang="en-US" sz="1500" i="1" dirty="0" smtClean="0"/>
              <a:t>Robust estimation of the waveform of gravitational wave transients signals by a general method</a:t>
            </a:r>
            <a:r>
              <a:rPr lang="en-US" sz="1500" dirty="0" smtClean="0"/>
              <a:t>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 smtClean="0"/>
              <a:t>Massimiliano </a:t>
            </a:r>
            <a:r>
              <a:rPr lang="en-US" sz="1500" b="1" dirty="0" err="1" smtClean="0"/>
              <a:t>Razzano</a:t>
            </a:r>
            <a:r>
              <a:rPr lang="en-US" sz="1500" b="1" dirty="0" smtClean="0"/>
              <a:t>:  </a:t>
            </a:r>
            <a:r>
              <a:rPr lang="en-US" sz="1500" i="1" dirty="0" err="1" smtClean="0"/>
              <a:t>Multimessenger</a:t>
            </a:r>
            <a:r>
              <a:rPr lang="en-US" sz="1500" i="1" dirty="0" smtClean="0"/>
              <a:t> astrophysics in the era of gravitational waves: first results and perspectives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500" b="1" dirty="0" smtClean="0"/>
              <a:t>Claudio Casentini: </a:t>
            </a:r>
            <a:r>
              <a:rPr lang="en-US" altLang="en-US" sz="1500" i="1" dirty="0"/>
              <a:t>La </a:t>
            </a:r>
            <a:r>
              <a:rPr lang="en-US" altLang="en-US" sz="1500" i="1" dirty="0" err="1"/>
              <a:t>risposta</a:t>
            </a:r>
            <a:r>
              <a:rPr lang="en-US" altLang="en-US" sz="1500" i="1" dirty="0"/>
              <a:t> di un network </a:t>
            </a:r>
            <a:r>
              <a:rPr lang="en-US" altLang="en-US" sz="1500" i="1" dirty="0" err="1"/>
              <a:t>mondiale</a:t>
            </a:r>
            <a:r>
              <a:rPr lang="en-US" altLang="en-US" sz="1500" i="1" dirty="0"/>
              <a:t> di </a:t>
            </a:r>
            <a:r>
              <a:rPr lang="en-US" altLang="en-US" sz="1500" i="1" dirty="0" err="1"/>
              <a:t>rivelatori</a:t>
            </a:r>
            <a:r>
              <a:rPr lang="en-US" altLang="en-US" sz="1500" i="1" dirty="0"/>
              <a:t> al </a:t>
            </a:r>
            <a:r>
              <a:rPr lang="en-US" altLang="en-US" sz="1500" i="1" dirty="0" err="1"/>
              <a:t>segnale</a:t>
            </a:r>
            <a:r>
              <a:rPr lang="en-US" altLang="en-US" sz="1500" i="1" dirty="0"/>
              <a:t> in </a:t>
            </a:r>
            <a:r>
              <a:rPr lang="en-US" altLang="en-US" sz="1500" i="1" dirty="0" err="1"/>
              <a:t>neutrini</a:t>
            </a:r>
            <a:r>
              <a:rPr lang="en-US" altLang="en-US" sz="1500" i="1" dirty="0"/>
              <a:t> di </a:t>
            </a:r>
            <a:r>
              <a:rPr lang="en-US" altLang="en-US" sz="1500" i="1" dirty="0" err="1"/>
              <a:t>una</a:t>
            </a:r>
            <a:r>
              <a:rPr lang="en-US" altLang="en-US" sz="1500" i="1" dirty="0"/>
              <a:t> supernova a </a:t>
            </a:r>
            <a:r>
              <a:rPr lang="en-US" altLang="en-US" sz="1500" i="1" dirty="0" err="1"/>
              <a:t>collasso</a:t>
            </a:r>
            <a:r>
              <a:rPr lang="en-US" altLang="en-US" sz="1500" i="1" dirty="0"/>
              <a:t> </a:t>
            </a:r>
            <a:r>
              <a:rPr lang="en-US" altLang="en-US" sz="1500" i="1" dirty="0" err="1"/>
              <a:t>gravitazionale</a:t>
            </a:r>
            <a:r>
              <a:rPr lang="en-US" altLang="en-US" sz="1500" i="1" dirty="0"/>
              <a:t> </a:t>
            </a:r>
          </a:p>
          <a:p>
            <a:pPr lvl="1">
              <a:buNone/>
            </a:pPr>
            <a:endParaRPr lang="en-US" sz="1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900" b="1" dirty="0" smtClean="0">
                <a:solidFill>
                  <a:srgbClr val="002060"/>
                </a:solidFill>
              </a:rPr>
              <a:t>Spanish-Portuguese Relativity Meeting (EREP 2017) (Malaga, Spain: Sept. 12-15)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500" b="1" dirty="0" smtClean="0"/>
              <a:t>Isabel Cordero-Carrión: </a:t>
            </a:r>
            <a:r>
              <a:rPr lang="en-US" sz="1500" i="1" dirty="0" smtClean="0"/>
              <a:t>On the convexity of relativistic ideal magneto-hydrodynamics and the associated gravitational wave emission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it-IT" sz="16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it-IT" sz="1800" i="1" dirty="0"/>
              <a:t> </a:t>
            </a:r>
            <a:r>
              <a:rPr lang="it-IT" sz="1900" b="1" dirty="0" smtClean="0">
                <a:solidFill>
                  <a:srgbClr val="FF0000"/>
                </a:solidFill>
              </a:rPr>
              <a:t>Ninth Aegean Summer School </a:t>
            </a:r>
            <a:r>
              <a:rPr lang="it-IT" sz="1900" b="1" dirty="0" smtClean="0">
                <a:solidFill>
                  <a:srgbClr val="002060"/>
                </a:solidFill>
              </a:rPr>
              <a:t>(</a:t>
            </a:r>
            <a:r>
              <a:rPr lang="en-US" sz="1900" b="1" dirty="0">
                <a:solidFill>
                  <a:srgbClr val="002060"/>
                </a:solidFill>
              </a:rPr>
              <a:t>Apollonia, </a:t>
            </a:r>
            <a:r>
              <a:rPr lang="en-US" sz="1900" b="1" dirty="0" err="1">
                <a:solidFill>
                  <a:srgbClr val="002060"/>
                </a:solidFill>
              </a:rPr>
              <a:t>Sifnos</a:t>
            </a:r>
            <a:r>
              <a:rPr lang="en-US" sz="1900" b="1" dirty="0">
                <a:solidFill>
                  <a:srgbClr val="002060"/>
                </a:solidFill>
              </a:rPr>
              <a:t>, </a:t>
            </a:r>
            <a:r>
              <a:rPr lang="en-US" sz="1900" b="1" dirty="0" smtClean="0">
                <a:solidFill>
                  <a:srgbClr val="002060"/>
                </a:solidFill>
              </a:rPr>
              <a:t>Greece: Sept. 24-26)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500" b="1" dirty="0" smtClean="0">
                <a:solidFill>
                  <a:srgbClr val="FF0000"/>
                </a:solidFill>
              </a:rPr>
              <a:t>Matteo Barsuglia (invited): </a:t>
            </a:r>
            <a:r>
              <a:rPr lang="en-US" sz="1500" i="1" dirty="0"/>
              <a:t>LIGO and Virgo: current status and future </a:t>
            </a:r>
            <a:r>
              <a:rPr lang="en-US" sz="1500" i="1" dirty="0" smtClean="0"/>
              <a:t>plans</a:t>
            </a:r>
          </a:p>
          <a:p>
            <a:pPr marL="457200" lvl="1" indent="0">
              <a:buNone/>
            </a:pPr>
            <a:endParaRPr lang="it-IT" sz="16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 </a:t>
            </a:r>
            <a:r>
              <a:rPr lang="en-US" sz="1900" b="1" dirty="0" smtClean="0">
                <a:solidFill>
                  <a:srgbClr val="FF0000"/>
                </a:solidFill>
              </a:rPr>
              <a:t>IAU </a:t>
            </a:r>
            <a:r>
              <a:rPr lang="en-US" sz="1900" b="1" dirty="0">
                <a:solidFill>
                  <a:srgbClr val="FF0000"/>
                </a:solidFill>
              </a:rPr>
              <a:t>338 symposium on Gravitational Wave Astrophysics </a:t>
            </a:r>
            <a:r>
              <a:rPr lang="en-US" sz="1900" b="1" dirty="0" smtClean="0">
                <a:solidFill>
                  <a:srgbClr val="002060"/>
                </a:solidFill>
              </a:rPr>
              <a:t>( Baton Rouge, LA: Oct. 16-19)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500" b="1" dirty="0">
                <a:solidFill>
                  <a:srgbClr val="FF0000"/>
                </a:solidFill>
              </a:rPr>
              <a:t>Jan </a:t>
            </a:r>
            <a:r>
              <a:rPr lang="en-US" sz="1500" b="1" dirty="0" smtClean="0">
                <a:solidFill>
                  <a:srgbClr val="FF0000"/>
                </a:solidFill>
              </a:rPr>
              <a:t>Harms (invited)</a:t>
            </a:r>
            <a:r>
              <a:rPr lang="en-US" sz="1500" b="1" dirty="0">
                <a:solidFill>
                  <a:srgbClr val="FF0000"/>
                </a:solidFill>
              </a:rPr>
              <a:t>:  </a:t>
            </a:r>
            <a:r>
              <a:rPr lang="en-US" sz="1500" dirty="0">
                <a:solidFill>
                  <a:srgbClr val="FF0000"/>
                </a:solidFill>
              </a:rPr>
              <a:t> </a:t>
            </a:r>
            <a:r>
              <a:rPr lang="en-US" sz="1500" i="1" dirty="0"/>
              <a:t>Science and Cosmology with future ground-based interferometric detectors </a:t>
            </a:r>
            <a:r>
              <a:rPr lang="en-US" sz="1500" i="1" dirty="0" smtClean="0"/>
              <a:t>focusing </a:t>
            </a:r>
            <a:r>
              <a:rPr lang="en-US" sz="1500" i="1" dirty="0"/>
              <a:t>on the long </a:t>
            </a:r>
            <a:r>
              <a:rPr lang="en-US" sz="1500" i="1" dirty="0" smtClean="0"/>
              <a:t>term </a:t>
            </a:r>
            <a:r>
              <a:rPr lang="en-US" sz="1500" b="1" dirty="0" smtClean="0"/>
              <a:t>(TBC)</a:t>
            </a:r>
            <a:endParaRPr lang="it-IT" sz="1500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en-US" smtClean="0"/>
              <a:t>VSC Meeting - July 19,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VIR-XXXXX-17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5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178" y="209478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2018 CONFERENCES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630" y="863600"/>
            <a:ext cx="8723438" cy="563033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it-IT" sz="16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it-IT" sz="1800" i="1" dirty="0"/>
              <a:t> </a:t>
            </a:r>
            <a:r>
              <a:rPr lang="it-IT" sz="1800" b="1" dirty="0" smtClean="0">
                <a:solidFill>
                  <a:srgbClr val="FF0000"/>
                </a:solidFill>
              </a:rPr>
              <a:t>EWASS 2108 </a:t>
            </a:r>
            <a:r>
              <a:rPr lang="it-IT" sz="1800" b="1" dirty="0" smtClean="0">
                <a:solidFill>
                  <a:srgbClr val="002060"/>
                </a:solidFill>
              </a:rPr>
              <a:t>(</a:t>
            </a:r>
            <a:r>
              <a:rPr lang="en-US" sz="1800" b="1" dirty="0" smtClean="0">
                <a:solidFill>
                  <a:srgbClr val="002060"/>
                </a:solidFill>
              </a:rPr>
              <a:t>Liverpool, UK: Sept. 03-06/04/2018)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Marica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Branchesi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it-IT" sz="1500" b="1" dirty="0" smtClean="0">
                <a:solidFill>
                  <a:srgbClr val="FF0000"/>
                </a:solidFill>
              </a:rPr>
              <a:t>(invited): </a:t>
            </a:r>
            <a:r>
              <a:rPr lang="en-US" sz="1500" i="1" dirty="0" smtClean="0"/>
              <a:t>GW </a:t>
            </a:r>
            <a:r>
              <a:rPr lang="en-US" sz="1500" i="1" dirty="0"/>
              <a:t>interferometry and EM follow-up over the next </a:t>
            </a:r>
            <a:r>
              <a:rPr lang="en-US" sz="1500" i="1" dirty="0" smtClean="0"/>
              <a:t>decade </a:t>
            </a:r>
            <a:r>
              <a:rPr lang="en-US" sz="1500" b="1" dirty="0" smtClean="0"/>
              <a:t>(TBC)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Giulia </a:t>
            </a:r>
            <a:r>
              <a:rPr 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Pagliaroli</a:t>
            </a:r>
            <a:r>
              <a:rPr lang="en-US" sz="1600" b="1" dirty="0">
                <a:solidFill>
                  <a:srgbClr val="FF0000"/>
                </a:solidFill>
              </a:rPr>
              <a:t> (invited): </a:t>
            </a:r>
            <a:r>
              <a:rPr lang="en-US" sz="1600" i="1" dirty="0"/>
              <a:t>GW/neutrino search for core-collapse </a:t>
            </a:r>
            <a:r>
              <a:rPr lang="en-US" sz="1600" i="1" dirty="0" smtClean="0"/>
              <a:t>SN </a:t>
            </a:r>
            <a:r>
              <a:rPr lang="en-US" sz="1600" b="1" dirty="0" smtClean="0"/>
              <a:t>(TBC)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Gianluca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Guidi</a:t>
            </a:r>
            <a:r>
              <a:rPr lang="en-US" sz="1600" b="1" dirty="0">
                <a:solidFill>
                  <a:srgbClr val="FF0000"/>
                </a:solidFill>
              </a:rPr>
              <a:t> (invited): </a:t>
            </a:r>
            <a:r>
              <a:rPr lang="en-US" sz="1600" i="1" dirty="0"/>
              <a:t>LIGO/Virgo GW observation </a:t>
            </a:r>
            <a:r>
              <a:rPr lang="en-US" sz="1600" i="1" dirty="0" smtClean="0"/>
              <a:t>status</a:t>
            </a:r>
            <a:r>
              <a:rPr lang="en-US" sz="1600" dirty="0" smtClean="0"/>
              <a:t> </a:t>
            </a:r>
            <a:r>
              <a:rPr lang="en-US" sz="1600" b="1" dirty="0" smtClean="0"/>
              <a:t>(TBC)</a:t>
            </a:r>
            <a:endParaRPr lang="en-US" sz="1500" b="1" i="1" dirty="0" smtClean="0"/>
          </a:p>
          <a:p>
            <a:pPr marL="0" indent="0">
              <a:buNone/>
            </a:pPr>
            <a:endParaRPr lang="it-IT" sz="15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it-IT" sz="1900" b="1" dirty="0" smtClean="0"/>
              <a:t> </a:t>
            </a:r>
            <a:r>
              <a:rPr lang="en-US" sz="1800" b="1" dirty="0" smtClean="0">
                <a:solidFill>
                  <a:srgbClr val="FF0000"/>
                </a:solidFill>
              </a:rPr>
              <a:t>Signal </a:t>
            </a:r>
            <a:r>
              <a:rPr lang="en-US" sz="1800" b="1" dirty="0">
                <a:solidFill>
                  <a:srgbClr val="FF0000"/>
                </a:solidFill>
              </a:rPr>
              <a:t>Processing and </a:t>
            </a:r>
            <a:r>
              <a:rPr lang="en-US" sz="1800" b="1" dirty="0" smtClean="0">
                <a:solidFill>
                  <a:srgbClr val="FF0000"/>
                </a:solidFill>
              </a:rPr>
              <a:t>Art. Intelligence- </a:t>
            </a:r>
            <a:r>
              <a:rPr lang="it-IT" sz="1800" b="1" dirty="0" smtClean="0">
                <a:solidFill>
                  <a:srgbClr val="FF0000"/>
                </a:solidFill>
              </a:rPr>
              <a:t>ICASSP 2018</a:t>
            </a:r>
            <a:r>
              <a:rPr lang="it-IT" sz="1800" b="1" dirty="0" smtClean="0"/>
              <a:t> </a:t>
            </a:r>
            <a:r>
              <a:rPr lang="it-IT" sz="1800" b="1" dirty="0" smtClean="0">
                <a:solidFill>
                  <a:srgbClr val="002060"/>
                </a:solidFill>
              </a:rPr>
              <a:t>(Seoul, Korea: 22-27/04/2018)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sz="1600" b="1" dirty="0" smtClean="0">
                <a:solidFill>
                  <a:srgbClr val="FF0000"/>
                </a:solidFill>
              </a:rPr>
              <a:t>Elena Cuoco: </a:t>
            </a:r>
            <a:r>
              <a:rPr lang="en-US" sz="1600" i="1" dirty="0"/>
              <a:t>Machine Learning for Gravitational Wave signals classification in LIGO and </a:t>
            </a:r>
            <a:r>
              <a:rPr lang="en-US" sz="1600" i="1" dirty="0" smtClean="0"/>
              <a:t>Virgo</a:t>
            </a:r>
            <a:r>
              <a:rPr lang="en-US" sz="1600" b="1" dirty="0" smtClean="0"/>
              <a:t> </a:t>
            </a:r>
            <a:endParaRPr lang="it-IT" sz="1600" b="1" dirty="0" smtClean="0"/>
          </a:p>
          <a:p>
            <a:pPr marL="457200" lvl="1" indent="0">
              <a:buNone/>
            </a:pPr>
            <a:endParaRPr lang="it-IT" sz="1500" b="1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en-US" smtClean="0"/>
              <a:t>VSC Meeting - July 19,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VIR-XXXXX-17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4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864" y="248777"/>
            <a:ext cx="4284172" cy="831907"/>
          </a:xfrm>
        </p:spPr>
        <p:txBody>
          <a:bodyPr>
            <a:noAutofit/>
          </a:bodyPr>
          <a:lstStyle/>
          <a:p>
            <a:r>
              <a:rPr lang="it-IT" sz="3600" dirty="0" smtClean="0"/>
              <a:t>INVITED TALKS – Rules</a:t>
            </a:r>
            <a:br>
              <a:rPr lang="it-IT" sz="3600" dirty="0" smtClean="0"/>
            </a:br>
            <a:r>
              <a:rPr lang="en-US" sz="2400" b="1" dirty="0" smtClean="0">
                <a:solidFill>
                  <a:srgbClr val="C00000"/>
                </a:solidFill>
              </a:rPr>
              <a:t>(new -release)</a:t>
            </a:r>
            <a:r>
              <a:rPr lang="it-IT" sz="2400" b="1" dirty="0" smtClean="0">
                <a:solidFill>
                  <a:srgbClr val="C00000"/>
                </a:solidFill>
              </a:rPr>
              <a:t>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84" y="1041384"/>
            <a:ext cx="8641083" cy="56800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/>
              <a:t>In agreement </a:t>
            </a:r>
            <a:r>
              <a:rPr lang="en-US" sz="1800" dirty="0"/>
              <a:t>with the last (June 21 </a:t>
            </a:r>
            <a:r>
              <a:rPr lang="en-US" sz="1800" dirty="0" smtClean="0"/>
              <a:t>) VSC decision, a new release of The </a:t>
            </a:r>
            <a:r>
              <a:rPr lang="en-US" sz="1800" b="1" dirty="0" smtClean="0"/>
              <a:t>Virgo Collaboration Publication and Presentation Rules</a:t>
            </a:r>
            <a:r>
              <a:rPr lang="en-US" sz="1800" dirty="0" smtClean="0"/>
              <a:t> </a:t>
            </a:r>
            <a:r>
              <a:rPr lang="it-IT" sz="1800" dirty="0" smtClean="0"/>
              <a:t>was delivered and notified to the collaboration on July 10.</a:t>
            </a:r>
          </a:p>
          <a:p>
            <a:pPr>
              <a:buFont typeface="Wingdings" pitchFamily="2" charset="2"/>
              <a:buChar char="q"/>
            </a:pPr>
            <a:r>
              <a:rPr lang="en-US" sz="1800" dirty="0" smtClean="0"/>
              <a:t>With respect to the </a:t>
            </a:r>
            <a:r>
              <a:rPr lang="en-US" sz="1800" dirty="0"/>
              <a:t>previous 2015 document (VIR-0335C-13.pdf) </a:t>
            </a:r>
            <a:r>
              <a:rPr lang="en-US" sz="1800" dirty="0" smtClean="0"/>
              <a:t>this new release contains just the </a:t>
            </a:r>
            <a:r>
              <a:rPr lang="en-US" sz="1800" b="1" i="1" dirty="0" smtClean="0"/>
              <a:t>approved </a:t>
            </a:r>
            <a:r>
              <a:rPr lang="en-US" sz="1800" b="1" i="1" dirty="0"/>
              <a:t>amendment </a:t>
            </a:r>
            <a:r>
              <a:rPr lang="en-US" sz="1800" dirty="0"/>
              <a:t>to section </a:t>
            </a:r>
            <a:r>
              <a:rPr lang="en-US" sz="1800" b="1" dirty="0"/>
              <a:t>“</a:t>
            </a:r>
            <a:r>
              <a:rPr lang="en-US" sz="1800" b="1" i="1" dirty="0"/>
              <a:t>3.5.1 Speaker Selection</a:t>
            </a:r>
            <a:r>
              <a:rPr lang="en-US" sz="1800" b="1" dirty="0"/>
              <a:t>” </a:t>
            </a:r>
            <a:endParaRPr lang="en-US" sz="1800" b="1" dirty="0" smtClean="0"/>
          </a:p>
          <a:p>
            <a:pPr marL="0" indent="0">
              <a:buNone/>
            </a:pPr>
            <a:endParaRPr lang="en-US" sz="1800" b="1" dirty="0"/>
          </a:p>
          <a:p>
            <a:pPr lvl="1">
              <a:buFont typeface="Wingdings" pitchFamily="2" charset="2"/>
              <a:buChar char="q"/>
            </a:pPr>
            <a:r>
              <a:rPr lang="it-IT" sz="1600" dirty="0" smtClean="0"/>
              <a:t> </a:t>
            </a:r>
            <a:r>
              <a:rPr lang="pt-BR" sz="1600" b="1" dirty="0"/>
              <a:t>TDS link: </a:t>
            </a:r>
            <a:r>
              <a:rPr lang="pt-BR" sz="1600" b="1" i="1" dirty="0"/>
              <a:t> </a:t>
            </a:r>
            <a:r>
              <a:rPr lang="pt-BR" sz="1600" b="1" dirty="0">
                <a:hlinkClick r:id="rId2"/>
              </a:rPr>
              <a:t>https://tds.ego-gw.it/?</a:t>
            </a:r>
            <a:r>
              <a:rPr lang="pt-BR" sz="1600" b="1" dirty="0" smtClean="0">
                <a:hlinkClick r:id="rId2"/>
              </a:rPr>
              <a:t>content=3&amp;r=13448</a:t>
            </a:r>
            <a:endParaRPr lang="pt-BR" sz="1600" b="1" dirty="0" smtClean="0"/>
          </a:p>
          <a:p>
            <a:pPr lvl="1">
              <a:buFont typeface="Wingdings" pitchFamily="2" charset="2"/>
              <a:buChar char="q"/>
            </a:pPr>
            <a:r>
              <a:rPr lang="pt-BR" sz="1600" b="1" dirty="0" smtClean="0"/>
              <a:t>TDS </a:t>
            </a:r>
            <a:r>
              <a:rPr lang="pt-BR" sz="1600" b="1" dirty="0"/>
              <a:t>code: VIR-0335D-13.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272492" cy="365125"/>
          </a:xfrm>
        </p:spPr>
        <p:txBody>
          <a:bodyPr/>
          <a:lstStyle/>
          <a:p>
            <a:r>
              <a:rPr lang="en-US" smtClean="0"/>
              <a:t>VSC Meeting - July 19,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4CB1-F6DA-440F-9134-F35A481E57E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407324"/>
            <a:ext cx="2382907" cy="43621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 cmpd="sng">
            <a:solidFill>
              <a:schemeClr val="bg1">
                <a:lumMod val="85000"/>
              </a:schemeClr>
            </a:solidFill>
          </a:ln>
        </p:spPr>
      </p:pic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VIR-XXXXX-17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1125</TotalTime>
  <Words>744</Words>
  <Application>Microsoft Office PowerPoint</Application>
  <PresentationFormat>On-screen Show (4:3)</PresentationFormat>
  <Paragraphs>88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VESB NEWS  Viviana Fafone and Roberto Passaquieti for the VESB  VIR-XXXXX-17</vt:lpstr>
      <vt:lpstr>AMALDI -12 Update</vt:lpstr>
      <vt:lpstr>NEXT CONFERENCES</vt:lpstr>
      <vt:lpstr>NEXT CONFERENCES</vt:lpstr>
      <vt:lpstr>2018 CONFERENCES</vt:lpstr>
      <vt:lpstr>INVITED TALKS – Rules (new -release) </vt:lpstr>
    </vt:vector>
  </TitlesOfParts>
  <Company>European Gravitational Observatory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VEB NEWS  Viviana Fafone and Roberto Passaquieti for the VEB</dc:title>
  <dc:creator>Roberto Passaquieti</dc:creator>
  <cp:lastModifiedBy>Roberto Passaquieti</cp:lastModifiedBy>
  <cp:revision>86</cp:revision>
  <dcterms:created xsi:type="dcterms:W3CDTF">2017-03-08T08:44:56Z</dcterms:created>
  <dcterms:modified xsi:type="dcterms:W3CDTF">2017-07-19T10:41:17Z</dcterms:modified>
</cp:coreProperties>
</file>