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6" r:id="rId8"/>
    <p:sldId id="267" r:id="rId9"/>
    <p:sldId id="263" r:id="rId10"/>
    <p:sldId id="268" r:id="rId11"/>
    <p:sldId id="27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07" autoAdjust="0"/>
    <p:restoredTop sz="94660"/>
  </p:normalViewPr>
  <p:slideViewPr>
    <p:cSldViewPr>
      <p:cViewPr varScale="1">
        <p:scale>
          <a:sx n="66" d="100"/>
          <a:sy n="66" d="100"/>
        </p:scale>
        <p:origin x="-10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orkarea.ego-gw.it/ego2/virgo/advanced-virgo/vac/central-area-vacuum-system/19jul-meetin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AdV VAC design meeting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Cascina, 19 July 2011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smtClean="0"/>
              <a:t>first discussion about vacuum design of central area - and pickoff chamber design in particular - is scheduled for Tue19 Jul, from 17h to 18h30. Time will be short, some topics are:</a:t>
            </a:r>
          </a:p>
          <a:p>
            <a:endParaRPr lang="en-US" dirty="0" smtClean="0"/>
          </a:p>
          <a:p>
            <a:r>
              <a:rPr lang="en-US" dirty="0" smtClean="0"/>
              <a:t> 1_ general </a:t>
            </a:r>
            <a:r>
              <a:rPr lang="en-US" dirty="0" err="1" smtClean="0"/>
              <a:t>msrc</a:t>
            </a:r>
            <a:r>
              <a:rPr lang="en-US" dirty="0" smtClean="0"/>
              <a:t> vacuum design in central area , Antonio + All </a:t>
            </a:r>
          </a:p>
          <a:p>
            <a:r>
              <a:rPr lang="en-US" dirty="0" smtClean="0"/>
              <a:t>2_ pickoff chambers discussion, PR one in particular, Lapp + All technical points: size needed, space constraints, other design options, clean tent, access </a:t>
            </a:r>
            <a:r>
              <a:rPr lang="en-US" dirty="0" err="1" smtClean="0"/>
              <a:t>req.ts</a:t>
            </a:r>
            <a:r>
              <a:rPr lang="en-US" dirty="0" smtClean="0"/>
              <a:t>, pumping , possible evolution (</a:t>
            </a:r>
            <a:r>
              <a:rPr lang="en-US" dirty="0" err="1" smtClean="0"/>
              <a:t>cryotraps</a:t>
            </a:r>
            <a:r>
              <a:rPr lang="en-US" dirty="0" smtClean="0"/>
              <a:t>...?) </a:t>
            </a:r>
          </a:p>
          <a:p>
            <a:r>
              <a:rPr lang="en-US" dirty="0" smtClean="0"/>
              <a:t>3_ interface between </a:t>
            </a:r>
            <a:r>
              <a:rPr lang="en-US" dirty="0" err="1" smtClean="0"/>
              <a:t>vac</a:t>
            </a:r>
            <a:r>
              <a:rPr lang="en-US" dirty="0" smtClean="0"/>
              <a:t> teams / tasks (sharing of works on the platform in particular) All </a:t>
            </a:r>
          </a:p>
          <a:p>
            <a:r>
              <a:rPr lang="en-US" dirty="0" smtClean="0"/>
              <a:t>4_ non VAC works definition, All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we shall have a free discussion, slides can be put here: </a:t>
            </a:r>
            <a:r>
              <a:rPr lang="en-US" dirty="0" smtClean="0">
                <a:hlinkClick r:id="rId2"/>
              </a:rPr>
              <a:t>https://workarea.ego-gw.it/ego2/virgo/advanced-virgo/vac/central-area-vacuum-system/19jul-meeting/</a:t>
            </a:r>
            <a:r>
              <a:rPr lang="en-US" dirty="0" smtClean="0"/>
              <a:t> The 'meeting room' room is reserved from 16h, so we shall anticipate discussions on technical points of not general interest, such as </a:t>
            </a:r>
            <a:r>
              <a:rPr lang="en-US" dirty="0" err="1" smtClean="0"/>
              <a:t>orings</a:t>
            </a:r>
            <a:r>
              <a:rPr lang="en-US" dirty="0" smtClean="0"/>
              <a:t> of </a:t>
            </a:r>
            <a:r>
              <a:rPr lang="en-US" dirty="0" err="1" smtClean="0"/>
              <a:t>cryotraps</a:t>
            </a:r>
            <a:r>
              <a:rPr lang="en-US" dirty="0" smtClean="0"/>
              <a:t> or other details EVO coordinates will follow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94" y="609600"/>
            <a:ext cx="6858000" cy="68580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7259694" y="2286000"/>
            <a:ext cx="1787412" cy="30008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it-IT" dirty="0" smtClean="0"/>
              <a:t>Measurement</a:t>
            </a:r>
          </a:p>
          <a:p>
            <a:pPr>
              <a:lnSpc>
                <a:spcPct val="150000"/>
              </a:lnSpc>
            </a:pPr>
            <a:r>
              <a:rPr lang="it-IT" dirty="0" smtClean="0"/>
              <a:t>Turbo group</a:t>
            </a:r>
          </a:p>
          <a:p>
            <a:pPr>
              <a:lnSpc>
                <a:spcPct val="150000"/>
              </a:lnSpc>
            </a:pPr>
            <a:r>
              <a:rPr lang="it-IT" dirty="0" smtClean="0"/>
              <a:t>Ion group</a:t>
            </a:r>
          </a:p>
          <a:p>
            <a:pPr>
              <a:lnSpc>
                <a:spcPct val="150000"/>
              </a:lnSpc>
            </a:pPr>
            <a:r>
              <a:rPr lang="it-IT" dirty="0" smtClean="0"/>
              <a:t>Brewster/trap</a:t>
            </a:r>
          </a:p>
          <a:p>
            <a:pPr>
              <a:lnSpc>
                <a:spcPct val="150000"/>
              </a:lnSpc>
            </a:pPr>
            <a:r>
              <a:rPr lang="it-IT" dirty="0" smtClean="0"/>
              <a:t>TSP, existing</a:t>
            </a:r>
          </a:p>
          <a:p>
            <a:pPr>
              <a:lnSpc>
                <a:spcPct val="150000"/>
              </a:lnSpc>
            </a:pPr>
            <a:r>
              <a:rPr lang="it-IT" dirty="0" smtClean="0"/>
              <a:t>Remote scroll</a:t>
            </a:r>
          </a:p>
          <a:p>
            <a:pPr>
              <a:lnSpc>
                <a:spcPct val="150000"/>
              </a:lnSpc>
            </a:pPr>
            <a:r>
              <a:rPr lang="it-IT" dirty="0" smtClean="0"/>
              <a:t>Cryogenic signals</a:t>
            </a:r>
          </a:p>
        </p:txBody>
      </p:sp>
      <p:sp>
        <p:nvSpPr>
          <p:cNvPr id="5" name="Rectangle 4"/>
          <p:cNvSpPr/>
          <p:nvPr/>
        </p:nvSpPr>
        <p:spPr>
          <a:xfrm>
            <a:off x="6954894" y="2438400"/>
            <a:ext cx="304800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M</a:t>
            </a:r>
            <a:endParaRPr lang="en-US" sz="1400" dirty="0"/>
          </a:p>
        </p:txBody>
      </p:sp>
      <p:sp>
        <p:nvSpPr>
          <p:cNvPr id="6" name="Rectangle 5"/>
          <p:cNvSpPr/>
          <p:nvPr/>
        </p:nvSpPr>
        <p:spPr>
          <a:xfrm>
            <a:off x="6954894" y="2819400"/>
            <a:ext cx="304800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T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6954894" y="3276600"/>
            <a:ext cx="3048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I</a:t>
            </a:r>
            <a:endParaRPr lang="en-US" sz="1400" dirty="0"/>
          </a:p>
        </p:txBody>
      </p:sp>
      <p:sp>
        <p:nvSpPr>
          <p:cNvPr id="8" name="Rectangle 7"/>
          <p:cNvSpPr/>
          <p:nvPr/>
        </p:nvSpPr>
        <p:spPr>
          <a:xfrm>
            <a:off x="6954894" y="3657600"/>
            <a:ext cx="304800" cy="228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>
                <a:solidFill>
                  <a:srgbClr val="0070C0"/>
                </a:solidFill>
              </a:rPr>
              <a:t>?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54894" y="4114800"/>
            <a:ext cx="304800" cy="2286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ti</a:t>
            </a:r>
            <a:endParaRPr lang="en-US" sz="1400" dirty="0"/>
          </a:p>
        </p:txBody>
      </p:sp>
      <p:sp>
        <p:nvSpPr>
          <p:cNvPr id="10" name="Rectangle 9"/>
          <p:cNvSpPr/>
          <p:nvPr/>
        </p:nvSpPr>
        <p:spPr>
          <a:xfrm>
            <a:off x="6954894" y="4495800"/>
            <a:ext cx="3048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R</a:t>
            </a:r>
            <a:endParaRPr lang="en-US" sz="1400" dirty="0"/>
          </a:p>
        </p:txBody>
      </p:sp>
      <p:sp>
        <p:nvSpPr>
          <p:cNvPr id="11" name="Rectangle 10"/>
          <p:cNvSpPr/>
          <p:nvPr/>
        </p:nvSpPr>
        <p:spPr>
          <a:xfrm>
            <a:off x="5430894" y="2209800"/>
            <a:ext cx="533400" cy="381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221094" y="4953000"/>
            <a:ext cx="304800" cy="228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>
                <a:solidFill>
                  <a:srgbClr val="0070C0"/>
                </a:solidFill>
              </a:rPr>
              <a:t>?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287894" y="3886200"/>
            <a:ext cx="304800" cy="228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>
                <a:solidFill>
                  <a:srgbClr val="0070C0"/>
                </a:solidFill>
              </a:rPr>
              <a:t>?</a:t>
            </a:r>
            <a:endParaRPr lang="en-US" sz="1400" dirty="0">
              <a:solidFill>
                <a:srgbClr val="0070C0"/>
              </a:solidFill>
            </a:endParaRPr>
          </a:p>
        </p:txBody>
      </p:sp>
      <p:cxnSp>
        <p:nvCxnSpPr>
          <p:cNvPr id="14" name="Straight Arrow Connector 13"/>
          <p:cNvCxnSpPr>
            <a:stCxn id="13" idx="0"/>
          </p:cNvCxnSpPr>
          <p:nvPr/>
        </p:nvCxnSpPr>
        <p:spPr>
          <a:xfrm rot="16200000" flipV="1">
            <a:off x="4211694" y="3657600"/>
            <a:ext cx="381000" cy="76200"/>
          </a:xfrm>
          <a:prstGeom prst="straightConnector1">
            <a:avLst/>
          </a:prstGeom>
          <a:ln w="12700">
            <a:solidFill>
              <a:srgbClr val="C0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2" idx="1"/>
          </p:cNvCxnSpPr>
          <p:nvPr/>
        </p:nvCxnSpPr>
        <p:spPr>
          <a:xfrm rot="10800000">
            <a:off x="2916294" y="4953000"/>
            <a:ext cx="304800" cy="114300"/>
          </a:xfrm>
          <a:prstGeom prst="straightConnector1">
            <a:avLst/>
          </a:prstGeom>
          <a:ln w="12700">
            <a:solidFill>
              <a:srgbClr val="C0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63894" y="1295400"/>
            <a:ext cx="228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06494" y="3429000"/>
            <a:ext cx="6858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811894" y="3352800"/>
            <a:ext cx="3048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R</a:t>
            </a:r>
            <a:endParaRPr lang="en-US" sz="1400" dirty="0"/>
          </a:p>
        </p:txBody>
      </p:sp>
      <p:sp>
        <p:nvSpPr>
          <p:cNvPr id="19" name="Rectangle 18"/>
          <p:cNvSpPr/>
          <p:nvPr/>
        </p:nvSpPr>
        <p:spPr>
          <a:xfrm>
            <a:off x="3068694" y="1219200"/>
            <a:ext cx="304800" cy="2286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ti</a:t>
            </a:r>
            <a:endParaRPr lang="en-US" sz="1400" dirty="0"/>
          </a:p>
        </p:txBody>
      </p:sp>
      <p:sp>
        <p:nvSpPr>
          <p:cNvPr id="20" name="Rectangle 19"/>
          <p:cNvSpPr/>
          <p:nvPr/>
        </p:nvSpPr>
        <p:spPr>
          <a:xfrm>
            <a:off x="2382894" y="1219200"/>
            <a:ext cx="304800" cy="2286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ti</a:t>
            </a:r>
            <a:endParaRPr lang="en-US" sz="1400" dirty="0"/>
          </a:p>
        </p:txBody>
      </p:sp>
      <p:sp>
        <p:nvSpPr>
          <p:cNvPr id="21" name="Rectangle 20"/>
          <p:cNvSpPr/>
          <p:nvPr/>
        </p:nvSpPr>
        <p:spPr>
          <a:xfrm>
            <a:off x="477894" y="3733800"/>
            <a:ext cx="304800" cy="2286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ti</a:t>
            </a:r>
            <a:endParaRPr lang="en-US" sz="1400" dirty="0"/>
          </a:p>
        </p:txBody>
      </p:sp>
      <p:sp>
        <p:nvSpPr>
          <p:cNvPr id="22" name="Rectangle 21"/>
          <p:cNvSpPr/>
          <p:nvPr/>
        </p:nvSpPr>
        <p:spPr>
          <a:xfrm>
            <a:off x="477894" y="3124200"/>
            <a:ext cx="304800" cy="2286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ti</a:t>
            </a:r>
            <a:endParaRPr lang="en-US" sz="1400" dirty="0"/>
          </a:p>
        </p:txBody>
      </p:sp>
      <p:sp>
        <p:nvSpPr>
          <p:cNvPr id="23" name="Rectangle 22"/>
          <p:cNvSpPr/>
          <p:nvPr/>
        </p:nvSpPr>
        <p:spPr>
          <a:xfrm>
            <a:off x="858894" y="3048000"/>
            <a:ext cx="304800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T</a:t>
            </a:r>
            <a:endParaRPr lang="en-US" sz="1400" dirty="0"/>
          </a:p>
        </p:txBody>
      </p:sp>
      <p:sp>
        <p:nvSpPr>
          <p:cNvPr id="24" name="Rectangle 23"/>
          <p:cNvSpPr/>
          <p:nvPr/>
        </p:nvSpPr>
        <p:spPr>
          <a:xfrm>
            <a:off x="2306694" y="1524000"/>
            <a:ext cx="304800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T</a:t>
            </a:r>
            <a:endParaRPr lang="en-US" sz="1400" dirty="0"/>
          </a:p>
        </p:txBody>
      </p:sp>
      <p:sp>
        <p:nvSpPr>
          <p:cNvPr id="25" name="Rectangle 24"/>
          <p:cNvSpPr/>
          <p:nvPr/>
        </p:nvSpPr>
        <p:spPr>
          <a:xfrm>
            <a:off x="6954894" y="4876800"/>
            <a:ext cx="304800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C</a:t>
            </a:r>
            <a:endParaRPr lang="en-US" sz="1400" dirty="0"/>
          </a:p>
        </p:txBody>
      </p:sp>
      <p:sp>
        <p:nvSpPr>
          <p:cNvPr id="26" name="Rectangle 25"/>
          <p:cNvSpPr/>
          <p:nvPr/>
        </p:nvSpPr>
        <p:spPr>
          <a:xfrm>
            <a:off x="3144894" y="1524000"/>
            <a:ext cx="304800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C</a:t>
            </a:r>
            <a:endParaRPr lang="en-US" sz="1400" dirty="0"/>
          </a:p>
        </p:txBody>
      </p:sp>
      <p:sp>
        <p:nvSpPr>
          <p:cNvPr id="27" name="Rectangle 26"/>
          <p:cNvSpPr/>
          <p:nvPr/>
        </p:nvSpPr>
        <p:spPr>
          <a:xfrm>
            <a:off x="935094" y="3733800"/>
            <a:ext cx="304800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C</a:t>
            </a:r>
            <a:endParaRPr lang="en-US" sz="1400" dirty="0"/>
          </a:p>
        </p:txBody>
      </p:sp>
      <p:sp>
        <p:nvSpPr>
          <p:cNvPr id="29" name="Rectangle 28"/>
          <p:cNvSpPr/>
          <p:nvPr/>
        </p:nvSpPr>
        <p:spPr>
          <a:xfrm>
            <a:off x="4287894" y="3200400"/>
            <a:ext cx="3048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I</a:t>
            </a:r>
            <a:endParaRPr lang="en-US" sz="1400" dirty="0"/>
          </a:p>
        </p:txBody>
      </p:sp>
      <p:sp>
        <p:nvSpPr>
          <p:cNvPr id="30" name="Rectangle 29"/>
          <p:cNvSpPr/>
          <p:nvPr/>
        </p:nvSpPr>
        <p:spPr>
          <a:xfrm>
            <a:off x="2230494" y="3733800"/>
            <a:ext cx="3048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I</a:t>
            </a:r>
            <a:endParaRPr lang="en-US" sz="1400" dirty="0"/>
          </a:p>
        </p:txBody>
      </p:sp>
      <p:sp>
        <p:nvSpPr>
          <p:cNvPr id="31" name="Rectangle 30"/>
          <p:cNvSpPr/>
          <p:nvPr/>
        </p:nvSpPr>
        <p:spPr>
          <a:xfrm>
            <a:off x="2306694" y="4953000"/>
            <a:ext cx="3048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I</a:t>
            </a:r>
            <a:endParaRPr lang="en-US" sz="1400" dirty="0"/>
          </a:p>
        </p:txBody>
      </p:sp>
      <p:sp>
        <p:nvSpPr>
          <p:cNvPr id="32" name="Rectangle 31"/>
          <p:cNvSpPr/>
          <p:nvPr/>
        </p:nvSpPr>
        <p:spPr>
          <a:xfrm>
            <a:off x="2459094" y="2819400"/>
            <a:ext cx="3048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I</a:t>
            </a:r>
            <a:endParaRPr lang="en-US" sz="1400" dirty="0"/>
          </a:p>
        </p:txBody>
      </p:sp>
      <p:cxnSp>
        <p:nvCxnSpPr>
          <p:cNvPr id="33" name="Straight Arrow Connector 32"/>
          <p:cNvCxnSpPr>
            <a:stCxn id="29" idx="2"/>
          </p:cNvCxnSpPr>
          <p:nvPr/>
        </p:nvCxnSpPr>
        <p:spPr>
          <a:xfrm rot="5400000">
            <a:off x="4364094" y="3429000"/>
            <a:ext cx="76200" cy="76200"/>
          </a:xfrm>
          <a:prstGeom prst="straightConnector1">
            <a:avLst/>
          </a:prstGeom>
          <a:ln w="12700">
            <a:solidFill>
              <a:srgbClr val="C0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31" idx="3"/>
          </p:cNvCxnSpPr>
          <p:nvPr/>
        </p:nvCxnSpPr>
        <p:spPr>
          <a:xfrm flipV="1">
            <a:off x="2611494" y="4953000"/>
            <a:ext cx="304800" cy="114300"/>
          </a:xfrm>
          <a:prstGeom prst="straightConnector1">
            <a:avLst/>
          </a:prstGeom>
          <a:ln w="12700">
            <a:solidFill>
              <a:srgbClr val="C0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30" idx="0"/>
          </p:cNvCxnSpPr>
          <p:nvPr/>
        </p:nvCxnSpPr>
        <p:spPr>
          <a:xfrm rot="5400000" flipH="1" flipV="1">
            <a:off x="2268594" y="3619500"/>
            <a:ext cx="228600" cy="1588"/>
          </a:xfrm>
          <a:prstGeom prst="straightConnector1">
            <a:avLst/>
          </a:prstGeom>
          <a:ln w="12700">
            <a:solidFill>
              <a:srgbClr val="C0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32" idx="3"/>
          </p:cNvCxnSpPr>
          <p:nvPr/>
        </p:nvCxnSpPr>
        <p:spPr>
          <a:xfrm>
            <a:off x="2763894" y="2933700"/>
            <a:ext cx="76200" cy="38100"/>
          </a:xfrm>
          <a:prstGeom prst="straightConnector1">
            <a:avLst/>
          </a:prstGeom>
          <a:ln w="12700">
            <a:solidFill>
              <a:srgbClr val="C0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4668894" y="3886200"/>
            <a:ext cx="304800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T</a:t>
            </a:r>
            <a:endParaRPr lang="en-US" sz="1400" dirty="0"/>
          </a:p>
        </p:txBody>
      </p:sp>
      <p:sp>
        <p:nvSpPr>
          <p:cNvPr id="38" name="Rectangle 37"/>
          <p:cNvSpPr/>
          <p:nvPr/>
        </p:nvSpPr>
        <p:spPr>
          <a:xfrm>
            <a:off x="2306694" y="4572000"/>
            <a:ext cx="304800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T</a:t>
            </a:r>
            <a:endParaRPr lang="en-US" sz="1400" dirty="0"/>
          </a:p>
        </p:txBody>
      </p:sp>
      <p:cxnSp>
        <p:nvCxnSpPr>
          <p:cNvPr id="39" name="Straight Arrow Connector 38"/>
          <p:cNvCxnSpPr/>
          <p:nvPr/>
        </p:nvCxnSpPr>
        <p:spPr>
          <a:xfrm rot="16200000" flipV="1">
            <a:off x="4381500" y="3467100"/>
            <a:ext cx="381000" cy="457200"/>
          </a:xfrm>
          <a:prstGeom prst="straightConnector1">
            <a:avLst/>
          </a:prstGeom>
          <a:ln w="12700">
            <a:solidFill>
              <a:srgbClr val="C0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38" idx="3"/>
          </p:cNvCxnSpPr>
          <p:nvPr/>
        </p:nvCxnSpPr>
        <p:spPr>
          <a:xfrm>
            <a:off x="2611494" y="4686300"/>
            <a:ext cx="304800" cy="266700"/>
          </a:xfrm>
          <a:prstGeom prst="straightConnector1">
            <a:avLst/>
          </a:prstGeom>
          <a:ln w="12700">
            <a:solidFill>
              <a:srgbClr val="C0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2382894" y="914400"/>
            <a:ext cx="304800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M</a:t>
            </a:r>
            <a:endParaRPr lang="en-US" sz="1400" dirty="0"/>
          </a:p>
        </p:txBody>
      </p:sp>
      <p:sp>
        <p:nvSpPr>
          <p:cNvPr id="42" name="Rectangle 41"/>
          <p:cNvSpPr/>
          <p:nvPr/>
        </p:nvSpPr>
        <p:spPr>
          <a:xfrm>
            <a:off x="325494" y="3429000"/>
            <a:ext cx="304800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M</a:t>
            </a:r>
            <a:endParaRPr lang="en-US" sz="1400" dirty="0"/>
          </a:p>
        </p:txBody>
      </p:sp>
      <p:sp>
        <p:nvSpPr>
          <p:cNvPr id="43" name="Rounded Rectangle 42"/>
          <p:cNvSpPr/>
          <p:nvPr/>
        </p:nvSpPr>
        <p:spPr>
          <a:xfrm>
            <a:off x="5334000" y="1981200"/>
            <a:ext cx="914400" cy="9144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3276600" y="3733800"/>
            <a:ext cx="304800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T</a:t>
            </a:r>
            <a:endParaRPr lang="en-US" sz="1400" dirty="0"/>
          </a:p>
        </p:txBody>
      </p:sp>
      <p:cxnSp>
        <p:nvCxnSpPr>
          <p:cNvPr id="45" name="Straight Arrow Connector 44"/>
          <p:cNvCxnSpPr>
            <a:stCxn id="44" idx="0"/>
          </p:cNvCxnSpPr>
          <p:nvPr/>
        </p:nvCxnSpPr>
        <p:spPr>
          <a:xfrm rot="16200000" flipV="1">
            <a:off x="3276600" y="3581400"/>
            <a:ext cx="228600" cy="76200"/>
          </a:xfrm>
          <a:prstGeom prst="straightConnector1">
            <a:avLst/>
          </a:prstGeom>
          <a:ln w="12700">
            <a:solidFill>
              <a:srgbClr val="C0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2438400" y="3962400"/>
            <a:ext cx="304800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T</a:t>
            </a:r>
            <a:endParaRPr lang="en-US" sz="1400" dirty="0"/>
          </a:p>
        </p:txBody>
      </p:sp>
      <p:cxnSp>
        <p:nvCxnSpPr>
          <p:cNvPr id="47" name="Straight Arrow Connector 46"/>
          <p:cNvCxnSpPr>
            <a:stCxn id="46" idx="3"/>
          </p:cNvCxnSpPr>
          <p:nvPr/>
        </p:nvCxnSpPr>
        <p:spPr>
          <a:xfrm flipV="1">
            <a:off x="2743200" y="4038600"/>
            <a:ext cx="152400" cy="38100"/>
          </a:xfrm>
          <a:prstGeom prst="straightConnector1">
            <a:avLst/>
          </a:prstGeom>
          <a:ln w="12700">
            <a:solidFill>
              <a:srgbClr val="C0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3276600" y="3200400"/>
            <a:ext cx="3048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I</a:t>
            </a:r>
            <a:endParaRPr lang="en-US" sz="1400" dirty="0"/>
          </a:p>
        </p:txBody>
      </p:sp>
      <p:cxnSp>
        <p:nvCxnSpPr>
          <p:cNvPr id="49" name="Straight Arrow Connector 48"/>
          <p:cNvCxnSpPr>
            <a:stCxn id="48" idx="2"/>
          </p:cNvCxnSpPr>
          <p:nvPr/>
        </p:nvCxnSpPr>
        <p:spPr>
          <a:xfrm rot="5400000">
            <a:off x="3352800" y="3429000"/>
            <a:ext cx="76200" cy="76200"/>
          </a:xfrm>
          <a:prstGeom prst="straightConnector1">
            <a:avLst/>
          </a:prstGeom>
          <a:ln w="12700">
            <a:solidFill>
              <a:srgbClr val="C0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3048000" y="3962400"/>
            <a:ext cx="3048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/>
              <a:t>I</a:t>
            </a:r>
            <a:endParaRPr lang="en-US" sz="1400" dirty="0"/>
          </a:p>
        </p:txBody>
      </p:sp>
      <p:cxnSp>
        <p:nvCxnSpPr>
          <p:cNvPr id="51" name="Straight Arrow Connector 50"/>
          <p:cNvCxnSpPr>
            <a:stCxn id="50" idx="1"/>
          </p:cNvCxnSpPr>
          <p:nvPr/>
        </p:nvCxnSpPr>
        <p:spPr>
          <a:xfrm rot="10800000">
            <a:off x="2895600" y="4038600"/>
            <a:ext cx="152400" cy="38100"/>
          </a:xfrm>
          <a:prstGeom prst="straightConnector1">
            <a:avLst/>
          </a:prstGeom>
          <a:ln w="12700">
            <a:solidFill>
              <a:srgbClr val="C0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09600" y="304800"/>
            <a:ext cx="85344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MSRC Central area vacuum system:</a:t>
            </a:r>
          </a:p>
          <a:p>
            <a:r>
              <a:rPr lang="en-US" dirty="0" smtClean="0"/>
              <a:t>Pumping system on links study is in progress, along with beams definition</a:t>
            </a:r>
          </a:p>
          <a:p>
            <a:r>
              <a:rPr lang="en-US" dirty="0" smtClean="0"/>
              <a:t>Try to keep the link PR-BS ‘free’ from apparatus to gain space for the P.O. chamber </a:t>
            </a:r>
          </a:p>
          <a:p>
            <a:r>
              <a:rPr lang="it-IT" dirty="0" smtClean="0"/>
              <a:t>Some spare </a:t>
            </a:r>
            <a:r>
              <a:rPr lang="it-IT" dirty="0" smtClean="0"/>
              <a:t>ports, big one on PR-BS in particular, for a </a:t>
            </a:r>
            <a:r>
              <a:rPr lang="it-IT" dirty="0" smtClean="0"/>
              <a:t>future ‘cryopump</a:t>
            </a:r>
            <a:r>
              <a:rPr lang="it-IT" dirty="0" smtClean="0"/>
              <a:t>’</a:t>
            </a:r>
            <a:endParaRPr lang="en-US" dirty="0" smtClean="0"/>
          </a:p>
          <a:p>
            <a:r>
              <a:rPr lang="en-US" dirty="0" smtClean="0"/>
              <a:t>Need to discuss DET/INJ links design 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457200"/>
            <a:ext cx="7086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Pressure profile along 3km pipes in an example of MSRC configuration: pay attention to air coming from towers (permeation ).</a:t>
            </a:r>
          </a:p>
          <a:p>
            <a:r>
              <a:rPr lang="it-IT" i="1" dirty="0" smtClean="0"/>
              <a:t>All pumps ON, no cold pump, no INJ brewster, no helicoflex seals... </a:t>
            </a:r>
            <a:endParaRPr lang="en-US" i="1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76400"/>
            <a:ext cx="7886982" cy="451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52400"/>
            <a:ext cx="8839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 pickoff chamber     </a:t>
            </a:r>
            <a:r>
              <a:rPr lang="en-US" dirty="0" smtClean="0"/>
              <a:t>G</a:t>
            </a:r>
            <a:r>
              <a:rPr lang="en-US" dirty="0" smtClean="0"/>
              <a:t>ood </a:t>
            </a:r>
            <a:r>
              <a:rPr lang="en-US" dirty="0" smtClean="0"/>
              <a:t>to use one single design if possible…  Proposed design seems at limit: a ‘</a:t>
            </a:r>
            <a:r>
              <a:rPr lang="en-US" dirty="0" err="1" smtClean="0"/>
              <a:t>brewster</a:t>
            </a:r>
            <a:r>
              <a:rPr lang="en-US" dirty="0" smtClean="0"/>
              <a:t>’ section </a:t>
            </a:r>
            <a:r>
              <a:rPr lang="en-US" dirty="0" smtClean="0">
                <a:latin typeface="Symath"/>
                <a:cs typeface="Symath"/>
              </a:rPr>
              <a:t>~</a:t>
            </a:r>
            <a:r>
              <a:rPr lang="en-US" dirty="0" smtClean="0"/>
              <a:t>400mm long should normally be added (here </a:t>
            </a:r>
            <a:r>
              <a:rPr lang="en-US" dirty="0" smtClean="0"/>
              <a:t>in green</a:t>
            </a:r>
            <a:r>
              <a:rPr lang="en-US" dirty="0" smtClean="0"/>
              <a:t>):  can be integrated ‘inside’ the chamber?  </a:t>
            </a:r>
          </a:p>
          <a:p>
            <a:r>
              <a:rPr lang="en-US" dirty="0" smtClean="0"/>
              <a:t>A rectangle 1x1.4m is shown here as example.   Other constraints to be considered are: valve (maybe inside the oven </a:t>
            </a:r>
            <a:r>
              <a:rPr lang="en-US" dirty="0" err="1" smtClean="0"/>
              <a:t>tbc</a:t>
            </a:r>
            <a:r>
              <a:rPr lang="en-US" dirty="0" smtClean="0"/>
              <a:t>) cable trays on the floor, ovens additional stiffening bars </a:t>
            </a:r>
            <a:r>
              <a:rPr lang="en-US" dirty="0" smtClean="0"/>
              <a:t>(see next </a:t>
            </a:r>
            <a:r>
              <a:rPr lang="en-US" dirty="0" err="1" smtClean="0"/>
              <a:t>pic</a:t>
            </a:r>
            <a:r>
              <a:rPr lang="en-US" dirty="0" smtClean="0"/>
              <a:t>), </a:t>
            </a:r>
            <a:r>
              <a:rPr lang="en-US" dirty="0" smtClean="0"/>
              <a:t>gauges ,  towers </a:t>
            </a:r>
            <a:r>
              <a:rPr lang="en-US" dirty="0" smtClean="0"/>
              <a:t>position </a:t>
            </a:r>
            <a:r>
              <a:rPr lang="en-US" dirty="0" err="1" smtClean="0"/>
              <a:t>tbd</a:t>
            </a:r>
            <a:r>
              <a:rPr lang="en-US" dirty="0" smtClean="0"/>
              <a:t> (note</a:t>
            </a:r>
            <a:r>
              <a:rPr lang="en-US" dirty="0" smtClean="0"/>
              <a:t>: </a:t>
            </a:r>
            <a:r>
              <a:rPr lang="en-US" dirty="0" smtClean="0"/>
              <a:t>‘oven </a:t>
            </a:r>
            <a:r>
              <a:rPr lang="en-US" dirty="0" smtClean="0"/>
              <a:t>rotation</a:t>
            </a:r>
            <a:r>
              <a:rPr lang="en-US" dirty="0" smtClean="0"/>
              <a:t>’ seems not needed )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800225"/>
            <a:ext cx="8696325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Pcserver\vacuum_group\Advanced Virgo\SPOSTAMENTO TORRI\zona minitorre pr pickof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57200"/>
            <a:ext cx="8534400" cy="64008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81000" y="152400"/>
            <a:ext cx="8610599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Single stage </a:t>
            </a:r>
            <a:r>
              <a:rPr lang="en-US" dirty="0" err="1" smtClean="0"/>
              <a:t>sas</a:t>
            </a:r>
            <a:r>
              <a:rPr lang="en-US" dirty="0" smtClean="0"/>
              <a:t> chamber could </a:t>
            </a:r>
            <a:r>
              <a:rPr lang="en-US" dirty="0" smtClean="0"/>
              <a:t>be fit below the platform? </a:t>
            </a:r>
            <a:r>
              <a:rPr lang="en-US" dirty="0" smtClean="0"/>
              <a:t>Drawbacks: difficulties </a:t>
            </a:r>
            <a:r>
              <a:rPr lang="en-US" dirty="0" smtClean="0"/>
              <a:t>for SAS access? Same design also for INJ lab? </a:t>
            </a:r>
            <a:r>
              <a:rPr lang="en-US" dirty="0" smtClean="0"/>
              <a:t>Or minitower could </a:t>
            </a:r>
            <a:r>
              <a:rPr lang="en-US" dirty="0" smtClean="0"/>
              <a:t>be optimized (eventually modifying the end chamber design too)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457200"/>
            <a:ext cx="84582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u="sng" dirty="0" smtClean="0"/>
              <a:t> </a:t>
            </a:r>
            <a:r>
              <a:rPr lang="en-US" sz="2400" b="1" u="sng" dirty="0" smtClean="0"/>
              <a:t>Vacuum requirements proposal </a:t>
            </a:r>
            <a:r>
              <a:rPr lang="en-US" sz="2400" b="1" dirty="0" smtClean="0"/>
              <a:t>: </a:t>
            </a:r>
            <a:r>
              <a:rPr lang="en-US" sz="2400" b="1" dirty="0" smtClean="0">
                <a:latin typeface="Symath"/>
                <a:cs typeface="Symath"/>
              </a:rPr>
              <a:t>~</a:t>
            </a:r>
            <a:r>
              <a:rPr lang="en-US" sz="2400" b="1" dirty="0" smtClean="0"/>
              <a:t>1 </a:t>
            </a:r>
            <a:r>
              <a:rPr lang="en-US" sz="2400" b="1" dirty="0" smtClean="0"/>
              <a:t>mbar </a:t>
            </a:r>
            <a:r>
              <a:rPr lang="en-US" sz="2400" b="1" dirty="0" smtClean="0"/>
              <a:t>, </a:t>
            </a:r>
            <a:r>
              <a:rPr lang="en-US" sz="2400" b="1" dirty="0" smtClean="0"/>
              <a:t>static vacuum </a:t>
            </a:r>
          </a:p>
          <a:p>
            <a:endParaRPr lang="it-IT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1)  Better if ready to allow a future pumping system for high vacuum : Turbo and related CTRL system … </a:t>
            </a:r>
          </a:p>
          <a:p>
            <a:endParaRPr lang="en-US" sz="2400" dirty="0" smtClean="0"/>
          </a:p>
          <a:p>
            <a:pPr marL="342900" indent="-342900">
              <a:buAutoNum type="arabicParenR" startAt="2"/>
            </a:pPr>
            <a:r>
              <a:rPr lang="en-US" sz="2400" dirty="0" smtClean="0"/>
              <a:t>Keep the possibility to eliminate the ‘</a:t>
            </a:r>
            <a:r>
              <a:rPr lang="en-US" sz="2400" dirty="0" err="1" smtClean="0"/>
              <a:t>brewster</a:t>
            </a:r>
            <a:r>
              <a:rPr lang="en-US" sz="2400" dirty="0" smtClean="0"/>
              <a:t> window’ in the future? Special ‘trap’, or cryogenic pump would be needed…  Space constraints to be considered: a</a:t>
            </a:r>
            <a:r>
              <a:rPr lang="it-IT" sz="2400" dirty="0" smtClean="0"/>
              <a:t> second ‘steering mirror’ chamber could be installed to move away the PR  chamber and gain space </a:t>
            </a:r>
            <a:r>
              <a:rPr lang="it-IT" sz="2400" dirty="0" smtClean="0"/>
              <a:t>in a second time? Other possibility is a cryopump on the link...</a:t>
            </a:r>
            <a:endParaRPr lang="it-IT" sz="2400" dirty="0" smtClean="0"/>
          </a:p>
          <a:p>
            <a:endParaRPr lang="it-IT" sz="2400" dirty="0" smtClean="0"/>
          </a:p>
          <a:p>
            <a:r>
              <a:rPr lang="it-IT" sz="2400" dirty="0" smtClean="0"/>
              <a:t>In case the </a:t>
            </a:r>
            <a:r>
              <a:rPr lang="it-IT" sz="2400" dirty="0" smtClean="0"/>
              <a:t>design </a:t>
            </a:r>
            <a:r>
              <a:rPr lang="it-IT" sz="2400" dirty="0" smtClean="0"/>
              <a:t>of the chamber and the inner components have to be UHV compliant</a:t>
            </a:r>
          </a:p>
          <a:p>
            <a:endParaRPr lang="it-IT" sz="24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81000"/>
            <a:ext cx="8534400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u="sng" dirty="0" smtClean="0"/>
              <a:t>Starting  AdV on-site works:</a:t>
            </a:r>
          </a:p>
          <a:p>
            <a:r>
              <a:rPr lang="it-IT" sz="2400" dirty="0" smtClean="0"/>
              <a:t>First on-site operation is tower displacement, that interfaces with other works</a:t>
            </a:r>
          </a:p>
          <a:p>
            <a:endParaRPr lang="it-IT" sz="2400" dirty="0" smtClean="0"/>
          </a:p>
          <a:p>
            <a:r>
              <a:rPr lang="it-IT" sz="2400" dirty="0" smtClean="0"/>
              <a:t>within VAC we need discussion about the new vacuum chambers, at first the central hall </a:t>
            </a:r>
            <a:r>
              <a:rPr lang="it-IT" sz="2400" dirty="0" smtClean="0"/>
              <a:t>ones:</a:t>
            </a:r>
            <a:endParaRPr lang="it-IT" sz="2400" dirty="0" smtClean="0"/>
          </a:p>
          <a:p>
            <a:r>
              <a:rPr lang="it-IT" sz="2400" dirty="0" smtClean="0"/>
              <a:t>Envisaged size and required platform modifications (drawings to be circulated)</a:t>
            </a:r>
          </a:p>
          <a:p>
            <a:r>
              <a:rPr lang="it-IT" sz="2400" dirty="0" smtClean="0"/>
              <a:t>Envisaged installation times procedure</a:t>
            </a:r>
          </a:p>
          <a:p>
            <a:r>
              <a:rPr lang="it-IT" sz="2400" dirty="0" smtClean="0"/>
              <a:t>non.-vac req.ts clean air flow rate, tent class, ...</a:t>
            </a:r>
          </a:p>
          <a:p>
            <a:r>
              <a:rPr lang="it-IT" sz="2400" dirty="0" smtClean="0"/>
              <a:t>...</a:t>
            </a:r>
          </a:p>
          <a:p>
            <a:r>
              <a:rPr lang="it-IT" sz="2400" dirty="0" smtClean="0"/>
              <a:t>They impact also on links ,valves, new pumps and related central area modifications. </a:t>
            </a:r>
            <a:r>
              <a:rPr lang="it-IT" sz="2400" u="sng" dirty="0" smtClean="0"/>
              <a:t>Internal meetings within VAC could be early September. </a:t>
            </a:r>
            <a:endParaRPr lang="en-US" sz="2400" u="sng" dirty="0" smtClean="0"/>
          </a:p>
          <a:p>
            <a:endParaRPr lang="it-IT" sz="2400" dirty="0" smtClean="0"/>
          </a:p>
          <a:p>
            <a:r>
              <a:rPr lang="it-IT" sz="2400" dirty="0" smtClean="0"/>
              <a:t>  </a:t>
            </a:r>
          </a:p>
          <a:p>
            <a:endParaRPr lang="it-IT" sz="2400" dirty="0" smtClean="0"/>
          </a:p>
          <a:p>
            <a:endParaRPr lang="it-IT" sz="2400" dirty="0" smtClean="0"/>
          </a:p>
          <a:p>
            <a:endParaRPr lang="it-IT" sz="2400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0" y="0"/>
            <a:ext cx="6858000" cy="6858000"/>
            <a:chOff x="0" y="0"/>
            <a:chExt cx="6858000" cy="6858000"/>
          </a:xfrm>
        </p:grpSpPr>
        <p:graphicFrame>
          <p:nvGraphicFramePr>
            <p:cNvPr id="2" name="Object 2"/>
            <p:cNvGraphicFramePr>
              <a:graphicFrameLocks noChangeAspect="1"/>
            </p:cNvGraphicFramePr>
            <p:nvPr/>
          </p:nvGraphicFramePr>
          <p:xfrm>
            <a:off x="0" y="0"/>
            <a:ext cx="6858000" cy="6858000"/>
          </p:xfrm>
          <a:graphic>
            <a:graphicData uri="http://schemas.openxmlformats.org/presentationml/2006/ole">
              <p:oleObj spid="_x0000_s2050" name="Acrobat Document" r:id="rId3" imgW="10800978" imgH="10801108" progId="AcroExch.Document.7">
                <p:embed/>
              </p:oleObj>
            </a:graphicData>
          </a:graphic>
        </p:graphicFrame>
        <p:sp>
          <p:nvSpPr>
            <p:cNvPr id="29" name="Rectangle 28"/>
            <p:cNvSpPr/>
            <p:nvPr/>
          </p:nvSpPr>
          <p:spPr>
            <a:xfrm>
              <a:off x="4267200" y="1981200"/>
              <a:ext cx="1066800" cy="1371600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62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b="1" dirty="0" smtClean="0"/>
                <a:t>Non VAC</a:t>
              </a:r>
            </a:p>
            <a:p>
              <a:pPr algn="ctr"/>
              <a:r>
                <a:rPr lang="it-IT" b="1" dirty="0" smtClean="0"/>
                <a:t>works</a:t>
              </a:r>
              <a:endParaRPr lang="en-US" b="1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410200" y="1371600"/>
              <a:ext cx="685800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/>
          <p:cNvSpPr/>
          <p:nvPr/>
        </p:nvSpPr>
        <p:spPr>
          <a:xfrm>
            <a:off x="2667000" y="914400"/>
            <a:ext cx="228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838200" y="2819400"/>
            <a:ext cx="6858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477000" y="762000"/>
            <a:ext cx="2667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1" dirty="0" smtClean="0"/>
              <a:t>	Platform</a:t>
            </a:r>
          </a:p>
          <a:p>
            <a:r>
              <a:rPr lang="it-IT" b="1" i="1" dirty="0" smtClean="0"/>
              <a:t>	</a:t>
            </a:r>
          </a:p>
          <a:p>
            <a:r>
              <a:rPr lang="it-IT" b="1" i="1" dirty="0" smtClean="0"/>
              <a:t>	Ovens</a:t>
            </a:r>
          </a:p>
          <a:p>
            <a:r>
              <a:rPr lang="it-IT" b="1" i="1" dirty="0" smtClean="0"/>
              <a:t>	</a:t>
            </a:r>
          </a:p>
          <a:p>
            <a:r>
              <a:rPr lang="it-IT" b="1" i="1" dirty="0" smtClean="0"/>
              <a:t>                 modified                            	platform 	</a:t>
            </a:r>
          </a:p>
          <a:p>
            <a:r>
              <a:rPr lang="it-IT" b="1" i="1" dirty="0" smtClean="0"/>
              <a:t>	parts</a:t>
            </a:r>
          </a:p>
          <a:p>
            <a:endParaRPr lang="it-IT" b="1" i="1" dirty="0" smtClean="0"/>
          </a:p>
          <a:p>
            <a:endParaRPr lang="it-IT" b="1" i="1" dirty="0" smtClean="0"/>
          </a:p>
          <a:p>
            <a:r>
              <a:rPr lang="it-IT" b="1" i="1" u="sng" dirty="0" smtClean="0"/>
              <a:t>Ovens modifications</a:t>
            </a:r>
            <a:r>
              <a:rPr lang="it-IT" b="1" i="1" dirty="0" smtClean="0"/>
              <a:t>:</a:t>
            </a:r>
          </a:p>
          <a:p>
            <a:r>
              <a:rPr lang="it-IT" b="1" i="1" dirty="0" smtClean="0"/>
              <a:t>Cryotraps </a:t>
            </a:r>
          </a:p>
          <a:p>
            <a:r>
              <a:rPr lang="it-IT" b="1" i="1" dirty="0" smtClean="0"/>
              <a:t>links</a:t>
            </a:r>
          </a:p>
          <a:p>
            <a:r>
              <a:rPr lang="it-IT" b="1" i="1" dirty="0" smtClean="0"/>
              <a:t>Aperture for  PR-P.O </a:t>
            </a:r>
          </a:p>
          <a:p>
            <a:endParaRPr lang="it-IT" b="1" i="1" dirty="0" smtClean="0"/>
          </a:p>
          <a:p>
            <a:r>
              <a:rPr lang="it-IT" b="1" i="1" u="sng" dirty="0" smtClean="0"/>
              <a:t>Platform modifications: </a:t>
            </a:r>
          </a:p>
          <a:p>
            <a:r>
              <a:rPr lang="it-IT" b="1" i="1" dirty="0" smtClean="0"/>
              <a:t>Tower displac</a:t>
            </a:r>
          </a:p>
          <a:p>
            <a:r>
              <a:rPr lang="it-IT" b="1" i="1" dirty="0" smtClean="0"/>
              <a:t>Apertures for valves</a:t>
            </a:r>
          </a:p>
          <a:p>
            <a:r>
              <a:rPr lang="it-IT" b="1" i="1" dirty="0" smtClean="0"/>
              <a:t>Aperture for  PR-P.O .</a:t>
            </a:r>
          </a:p>
          <a:p>
            <a:endParaRPr lang="it-IT" b="1" i="1" dirty="0" smtClean="0"/>
          </a:p>
        </p:txBody>
      </p:sp>
      <p:sp>
        <p:nvSpPr>
          <p:cNvPr id="6" name="Rectangle 5"/>
          <p:cNvSpPr/>
          <p:nvPr/>
        </p:nvSpPr>
        <p:spPr>
          <a:xfrm>
            <a:off x="1447800" y="2590800"/>
            <a:ext cx="1752600" cy="1143000"/>
          </a:xfrm>
          <a:prstGeom prst="rect">
            <a:avLst/>
          </a:prstGeom>
          <a:solidFill>
            <a:schemeClr val="tx2">
              <a:lumMod val="40000"/>
              <a:lumOff val="6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981200" y="3733800"/>
            <a:ext cx="1219200" cy="1447800"/>
          </a:xfrm>
          <a:prstGeom prst="rect">
            <a:avLst/>
          </a:prstGeom>
          <a:solidFill>
            <a:schemeClr val="tx2">
              <a:lumMod val="40000"/>
              <a:lumOff val="6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438400" y="1447800"/>
            <a:ext cx="762000" cy="1143000"/>
          </a:xfrm>
          <a:prstGeom prst="rect">
            <a:avLst/>
          </a:prstGeom>
          <a:solidFill>
            <a:schemeClr val="tx2">
              <a:lumMod val="40000"/>
              <a:lumOff val="6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124200" y="2057400"/>
            <a:ext cx="2286000" cy="1295400"/>
          </a:xfrm>
          <a:prstGeom prst="rect">
            <a:avLst/>
          </a:prstGeom>
          <a:solidFill>
            <a:schemeClr val="tx2">
              <a:lumMod val="40000"/>
              <a:lumOff val="6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105400" y="3352800"/>
            <a:ext cx="304800" cy="381000"/>
          </a:xfrm>
          <a:prstGeom prst="rect">
            <a:avLst/>
          </a:prstGeom>
          <a:solidFill>
            <a:schemeClr val="tx2">
              <a:lumMod val="40000"/>
              <a:lumOff val="6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629400" y="762000"/>
            <a:ext cx="609600" cy="381000"/>
          </a:xfrm>
          <a:prstGeom prst="rect">
            <a:avLst/>
          </a:prstGeom>
          <a:solidFill>
            <a:schemeClr val="tx2">
              <a:lumMod val="40000"/>
              <a:lumOff val="6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629400" y="1295400"/>
            <a:ext cx="609600" cy="381000"/>
          </a:xfrm>
          <a:prstGeom prst="rect">
            <a:avLst/>
          </a:prstGeom>
          <a:solidFill>
            <a:schemeClr val="accent6">
              <a:lumMod val="7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447800" y="2514600"/>
            <a:ext cx="838200" cy="838200"/>
          </a:xfrm>
          <a:prstGeom prst="rect">
            <a:avLst/>
          </a:prstGeom>
          <a:solidFill>
            <a:schemeClr val="accent6">
              <a:lumMod val="7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267200" y="2514600"/>
            <a:ext cx="838200" cy="838200"/>
          </a:xfrm>
          <a:prstGeom prst="rect">
            <a:avLst/>
          </a:prstGeom>
          <a:solidFill>
            <a:schemeClr val="accent6">
              <a:lumMod val="7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352800" y="2514600"/>
            <a:ext cx="838200" cy="838200"/>
          </a:xfrm>
          <a:prstGeom prst="rect">
            <a:avLst/>
          </a:prstGeom>
          <a:solidFill>
            <a:schemeClr val="accent6">
              <a:lumMod val="7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362200" y="2514600"/>
            <a:ext cx="838200" cy="838200"/>
          </a:xfrm>
          <a:prstGeom prst="rect">
            <a:avLst/>
          </a:prstGeom>
          <a:solidFill>
            <a:schemeClr val="accent6">
              <a:lumMod val="7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438400" y="4419600"/>
            <a:ext cx="762000" cy="762000"/>
          </a:xfrm>
          <a:prstGeom prst="rect">
            <a:avLst/>
          </a:prstGeom>
          <a:solidFill>
            <a:schemeClr val="accent6">
              <a:lumMod val="7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362200" y="3505200"/>
            <a:ext cx="838200" cy="838200"/>
          </a:xfrm>
          <a:prstGeom prst="rect">
            <a:avLst/>
          </a:prstGeom>
          <a:solidFill>
            <a:schemeClr val="accent6">
              <a:lumMod val="7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2362200" y="1447800"/>
            <a:ext cx="838200" cy="762000"/>
          </a:xfrm>
          <a:prstGeom prst="rect">
            <a:avLst/>
          </a:prstGeom>
          <a:solidFill>
            <a:schemeClr val="accent6">
              <a:lumMod val="7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2438400" y="2209800"/>
            <a:ext cx="685800" cy="304800"/>
          </a:xfrm>
          <a:prstGeom prst="rect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438400" y="3352800"/>
            <a:ext cx="685800" cy="152400"/>
          </a:xfrm>
          <a:prstGeom prst="rect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2438400" y="4343400"/>
            <a:ext cx="762000" cy="76200"/>
          </a:xfrm>
          <a:prstGeom prst="rect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629400" y="1905000"/>
            <a:ext cx="685800" cy="304800"/>
          </a:xfrm>
          <a:prstGeom prst="rect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2286000" y="2743200"/>
            <a:ext cx="76200" cy="381000"/>
          </a:xfrm>
          <a:prstGeom prst="rect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447800" y="2743200"/>
            <a:ext cx="76200" cy="381000"/>
          </a:xfrm>
          <a:prstGeom prst="rect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191000" y="2590800"/>
            <a:ext cx="76200" cy="762000"/>
          </a:xfrm>
          <a:prstGeom prst="rect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3200400" y="2590800"/>
            <a:ext cx="152400" cy="762000"/>
          </a:xfrm>
          <a:prstGeom prst="rect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590800" y="1447799"/>
            <a:ext cx="381000" cy="76201"/>
          </a:xfrm>
          <a:prstGeom prst="rect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2133600" y="3276600"/>
            <a:ext cx="304800" cy="304800"/>
          </a:xfrm>
          <a:prstGeom prst="rect">
            <a:avLst/>
          </a:prstGeom>
          <a:solidFill>
            <a:srgbClr val="FFFF00">
              <a:alpha val="56000"/>
            </a:srgbClr>
          </a:solidFill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85800"/>
            <a:ext cx="78486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smtClean="0"/>
              <a:t>Proposed Tasks sharing</a:t>
            </a:r>
            <a:endParaRPr lang="en-US" b="1" dirty="0" smtClean="0"/>
          </a:p>
          <a:p>
            <a:endParaRPr lang="it-IT" dirty="0" smtClean="0"/>
          </a:p>
          <a:p>
            <a:r>
              <a:rPr lang="it-IT" dirty="0" smtClean="0"/>
              <a:t>Cryotraps				Nikhef</a:t>
            </a:r>
          </a:p>
          <a:p>
            <a:endParaRPr lang="it-IT" dirty="0" smtClean="0"/>
          </a:p>
          <a:p>
            <a:r>
              <a:rPr lang="it-IT" dirty="0" smtClean="0"/>
              <a:t>Enlarged Links			EGO / TBC</a:t>
            </a:r>
          </a:p>
          <a:p>
            <a:endParaRPr lang="it-IT" dirty="0" smtClean="0"/>
          </a:p>
          <a:p>
            <a:r>
              <a:rPr lang="it-IT" dirty="0" smtClean="0"/>
              <a:t>Pumping system upgrade 		EGO</a:t>
            </a:r>
          </a:p>
          <a:p>
            <a:endParaRPr lang="it-IT" dirty="0" smtClean="0"/>
          </a:p>
          <a:p>
            <a:r>
              <a:rPr lang="it-IT" dirty="0" smtClean="0"/>
              <a:t>Vacuum valves 			Nikhef</a:t>
            </a:r>
          </a:p>
          <a:p>
            <a:endParaRPr lang="it-IT" dirty="0" smtClean="0"/>
          </a:p>
          <a:p>
            <a:r>
              <a:rPr lang="it-IT" dirty="0" smtClean="0"/>
              <a:t>New vacuum chambers		Lapp</a:t>
            </a:r>
          </a:p>
          <a:p>
            <a:endParaRPr lang="it-IT" dirty="0" smtClean="0"/>
          </a:p>
          <a:p>
            <a:r>
              <a:rPr lang="it-IT" dirty="0" smtClean="0"/>
              <a:t>Towers displacement		EGO</a:t>
            </a:r>
          </a:p>
          <a:p>
            <a:endParaRPr lang="it-IT" dirty="0" smtClean="0"/>
          </a:p>
          <a:p>
            <a:r>
              <a:rPr lang="it-IT" dirty="0" smtClean="0"/>
              <a:t>Control System			LAL</a:t>
            </a:r>
          </a:p>
          <a:p>
            <a:endParaRPr lang="it-IT" dirty="0" smtClean="0"/>
          </a:p>
          <a:p>
            <a:r>
              <a:rPr lang="it-IT" dirty="0" smtClean="0"/>
              <a:t>Platform modification		EGO</a:t>
            </a:r>
          </a:p>
          <a:p>
            <a:endParaRPr lang="it-IT" dirty="0" smtClean="0"/>
          </a:p>
          <a:p>
            <a:r>
              <a:rPr lang="it-IT" dirty="0" smtClean="0"/>
              <a:t>SR towers upgrade			LAPP </a:t>
            </a:r>
            <a:endParaRPr lang="en-US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85800"/>
            <a:ext cx="7848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smtClean="0"/>
              <a:t>Possible additional Tasks </a:t>
            </a:r>
            <a:r>
              <a:rPr lang="en-US" b="1" u="sng" dirty="0" err="1" smtClean="0"/>
              <a:t>tbd</a:t>
            </a:r>
            <a:endParaRPr lang="en-US" b="1" dirty="0" smtClean="0"/>
          </a:p>
          <a:p>
            <a:endParaRPr lang="it-IT" dirty="0" smtClean="0"/>
          </a:p>
          <a:p>
            <a:r>
              <a:rPr lang="it-IT" dirty="0" smtClean="0"/>
              <a:t>Cold </a:t>
            </a:r>
            <a:r>
              <a:rPr lang="it-IT" dirty="0" smtClean="0"/>
              <a:t>pump </a:t>
            </a:r>
            <a:r>
              <a:rPr lang="it-IT" dirty="0" smtClean="0"/>
              <a:t>			EGO/Genova/tbc</a:t>
            </a:r>
          </a:p>
          <a:p>
            <a:endParaRPr lang="it-IT" dirty="0" smtClean="0"/>
          </a:p>
          <a:p>
            <a:r>
              <a:rPr lang="it-IT" dirty="0" smtClean="0"/>
              <a:t>Brewster windows	of new chambers	Lapp</a:t>
            </a:r>
          </a:p>
          <a:p>
            <a:endParaRPr lang="it-IT" dirty="0" smtClean="0"/>
          </a:p>
          <a:p>
            <a:r>
              <a:rPr lang="it-IT" dirty="0" smtClean="0"/>
              <a:t>Beam dump chamber?		tbc</a:t>
            </a:r>
          </a:p>
          <a:p>
            <a:endParaRPr lang="it-IT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820</TotalTime>
  <Words>677</Words>
  <Application>Microsoft Office PowerPoint</Application>
  <PresentationFormat>On-screen Show (4:3)</PresentationFormat>
  <Paragraphs>124</Paragraphs>
  <Slides>11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Acrobat Document</vt:lpstr>
      <vt:lpstr>AdV VAC design meeting</vt:lpstr>
      <vt:lpstr>Agenda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 VAC design meeting</dc:title>
  <dc:creator/>
  <cp:lastModifiedBy>Antonio Pasqualetti</cp:lastModifiedBy>
  <cp:revision>87</cp:revision>
  <dcterms:created xsi:type="dcterms:W3CDTF">2006-08-16T00:00:00Z</dcterms:created>
  <dcterms:modified xsi:type="dcterms:W3CDTF">2011-07-19T14:31:15Z</dcterms:modified>
</cp:coreProperties>
</file>