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7" r:id="rId9"/>
    <p:sldId id="262" r:id="rId10"/>
    <p:sldId id="263" r:id="rId11"/>
    <p:sldId id="265" r:id="rId12"/>
    <p:sldId id="269" r:id="rId13"/>
    <p:sldId id="266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 snapToGrid="0"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0283E-3B54-4138-A57D-2859BDD81621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FC1DC-F813-4AB4-9615-FEF949BA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5C26C-B281-4C87-B2A1-1AB68F19D6FB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CE8AF-BB3A-42F0-95AD-6C25D1485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4130009.JP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0" y="0"/>
            <a:ext cx="10881360" cy="86664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PLC for </a:t>
            </a:r>
            <a:r>
              <a:rPr lang="en-US" sz="7200" dirty="0" err="1" smtClean="0"/>
              <a:t>CryoTrap</a:t>
            </a:r>
            <a:r>
              <a:rPr lang="en-US" sz="7200" dirty="0" smtClean="0"/>
              <a:t> Control Test (CT²)</a:t>
            </a:r>
            <a:endParaRPr lang="en-US" sz="7200" dirty="0"/>
          </a:p>
        </p:txBody>
      </p:sp>
      <p:sp>
        <p:nvSpPr>
          <p:cNvPr id="5" name="Rectangle 4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9304" y="4178808"/>
            <a:ext cx="6400800" cy="1307592"/>
          </a:xfrm>
        </p:spPr>
        <p:txBody>
          <a:bodyPr/>
          <a:lstStyle/>
          <a:p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Giulio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Ballardin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for Software Group</a:t>
            </a:r>
          </a:p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Meeting 27 April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Status (VTF) (9/2/2012)</a:t>
            </a:r>
            <a:endParaRPr lang="en-US" dirty="0"/>
          </a:p>
        </p:txBody>
      </p:sp>
      <p:pic>
        <p:nvPicPr>
          <p:cNvPr id="4" name="Content Placeholder 3" descr="CS-CryoTrap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01063" y="1600200"/>
            <a:ext cx="6059554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Status (1500 North)</a:t>
            </a:r>
            <a:endParaRPr lang="en-US" dirty="0"/>
          </a:p>
        </p:txBody>
      </p:sp>
      <p:pic>
        <p:nvPicPr>
          <p:cNvPr id="4" name="Content Placeholder 3" descr="P4160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02382" y="1849946"/>
            <a:ext cx="5225553" cy="3919165"/>
          </a:xfrm>
        </p:spPr>
      </p:pic>
      <p:pic>
        <p:nvPicPr>
          <p:cNvPr id="5" name="Picture 4" descr="P413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988840"/>
            <a:ext cx="4572000" cy="3429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96136" y="3789040"/>
            <a:ext cx="1512168" cy="12241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PLC + Software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PLC: Seneca Z-TWS3-C			570 €</a:t>
            </a:r>
          </a:p>
          <a:p>
            <a:r>
              <a:rPr lang="en-US" u="sng" dirty="0" smtClean="0"/>
              <a:t>ZC-24DIN					138 €</a:t>
            </a:r>
          </a:p>
          <a:p>
            <a:r>
              <a:rPr lang="en-US" u="sng" dirty="0" smtClean="0"/>
              <a:t>Z-10-DOUT					  79 €</a:t>
            </a:r>
          </a:p>
          <a:p>
            <a:r>
              <a:rPr lang="en-US" u="sng" dirty="0" smtClean="0"/>
              <a:t>Software </a:t>
            </a:r>
            <a:r>
              <a:rPr lang="en-US" u="sng" dirty="0" err="1" smtClean="0"/>
              <a:t>Codesys</a:t>
            </a:r>
            <a:r>
              <a:rPr lang="en-US" u="sng" dirty="0" smtClean="0"/>
              <a:t>				    0 € </a:t>
            </a:r>
          </a:p>
          <a:p>
            <a:r>
              <a:rPr lang="en-US" u="sng" dirty="0" smtClean="0"/>
              <a:t>Software Z-Net3 (Seneca)			    0 €</a:t>
            </a:r>
          </a:p>
          <a:p>
            <a:pPr>
              <a:buNone/>
            </a:pPr>
            <a:r>
              <a:rPr lang="en-US" dirty="0" smtClean="0">
                <a:solidFill>
                  <a:schemeClr val="accent2"/>
                </a:solidFill>
              </a:rPr>
              <a:t>_______________________________________</a:t>
            </a:r>
          </a:p>
          <a:p>
            <a:pPr>
              <a:buNone/>
            </a:pPr>
            <a:r>
              <a:rPr lang="en-US" dirty="0" smtClean="0">
                <a:solidFill>
                  <a:schemeClr val="accent2"/>
                </a:solidFill>
              </a:rPr>
              <a:t>Total							787 €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811" y="5701553"/>
            <a:ext cx="616771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For more information: http://www.seneca.it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As declared in the precedent presentation, we finished our work at the end of March 2012.</a:t>
            </a:r>
          </a:p>
          <a:p>
            <a:pPr>
              <a:buNone/>
            </a:pPr>
            <a:r>
              <a:rPr lang="en-US" dirty="0" smtClean="0"/>
              <a:t>During this month, we added a new manual pump (</a:t>
            </a:r>
            <a:r>
              <a:rPr lang="en-US" dirty="0" smtClean="0">
                <a:solidFill>
                  <a:srgbClr val="FF0000"/>
                </a:solidFill>
              </a:rPr>
              <a:t>V2</a:t>
            </a:r>
            <a:r>
              <a:rPr lang="en-US" dirty="0" smtClean="0"/>
              <a:t>), and we tested again all the system at 1500 North.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use the Linux library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libmodbus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v3r0p1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4221088"/>
            <a:ext cx="74168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MODBUS TCP-IP</a:t>
            </a:r>
            <a:endParaRPr lang="en-US" dirty="0"/>
          </a:p>
        </p:txBody>
      </p:sp>
      <p:sp>
        <p:nvSpPr>
          <p:cNvPr id="1026" name="computr2"/>
          <p:cNvSpPr>
            <a:spLocks noEditPoints="1" noChangeArrowheads="1"/>
          </p:cNvSpPr>
          <p:nvPr/>
        </p:nvSpPr>
        <p:spPr bwMode="auto">
          <a:xfrm>
            <a:off x="971600" y="2780928"/>
            <a:ext cx="1368152" cy="1152128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computr3"/>
          <p:cNvSpPr>
            <a:spLocks noEditPoints="1" noChangeArrowheads="1"/>
          </p:cNvSpPr>
          <p:nvPr/>
        </p:nvSpPr>
        <p:spPr bwMode="auto">
          <a:xfrm>
            <a:off x="899592" y="4725144"/>
            <a:ext cx="1356047" cy="1241425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28184" y="2708920"/>
            <a:ext cx="432048" cy="13681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4248" y="2708920"/>
            <a:ext cx="432048" cy="13681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80312" y="2708920"/>
            <a:ext cx="432048" cy="13681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endCxn id="7" idx="0"/>
          </p:cNvCxnSpPr>
          <p:nvPr/>
        </p:nvCxnSpPr>
        <p:spPr>
          <a:xfrm>
            <a:off x="6444208" y="2492896"/>
            <a:ext cx="0" cy="21602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20272" y="2492896"/>
            <a:ext cx="0" cy="21602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596336" y="2492896"/>
            <a:ext cx="0" cy="21602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44208" y="2492896"/>
            <a:ext cx="1152128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72200" y="20608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ModBus</a:t>
            </a:r>
            <a:r>
              <a:rPr lang="en-US" dirty="0" smtClean="0"/>
              <a:t> RTU</a:t>
            </a:r>
            <a:endParaRPr lang="en-US" dirty="0"/>
          </a:p>
        </p:txBody>
      </p:sp>
      <p:cxnSp>
        <p:nvCxnSpPr>
          <p:cNvPr id="18" name="Straight Connector 17"/>
          <p:cNvCxnSpPr>
            <a:stCxn id="1026" idx="1"/>
          </p:cNvCxnSpPr>
          <p:nvPr/>
        </p:nvCxnSpPr>
        <p:spPr>
          <a:xfrm>
            <a:off x="1655676" y="3933056"/>
            <a:ext cx="2302" cy="3073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57978" y="4521758"/>
            <a:ext cx="25" cy="20338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hape 24"/>
          <p:cNvCxnSpPr>
            <a:stCxn id="7" idx="1"/>
          </p:cNvCxnSpPr>
          <p:nvPr/>
        </p:nvCxnSpPr>
        <p:spPr>
          <a:xfrm rot="10800000" flipV="1">
            <a:off x="5948624" y="3392996"/>
            <a:ext cx="279560" cy="837360"/>
          </a:xfrm>
          <a:prstGeom prst="bent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2964264" y="4823209"/>
            <a:ext cx="1909187" cy="95459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Tango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3916555" y="4505812"/>
            <a:ext cx="2302" cy="3073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55077" y="6018962"/>
            <a:ext cx="1185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Linux (SL)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075173" y="2351314"/>
            <a:ext cx="1185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Windows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6284259" y="2895601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499412" y="2895601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884895" y="3079377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082118" y="3079377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884895" y="3272118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082118" y="3272118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884895" y="3469341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082118" y="3630706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494495" y="3272118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73789" y="3079377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512424" y="3818965"/>
            <a:ext cx="62753" cy="717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6" presetClass="emph" presetSubtype="0" repeatCount="indefinite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CryoTrap</a:t>
            </a:r>
            <a:r>
              <a:rPr lang="en-US" dirty="0" smtClean="0"/>
              <a:t> Scheme</a:t>
            </a:r>
            <a:endParaRPr lang="en-US" dirty="0"/>
          </a:p>
        </p:txBody>
      </p:sp>
      <p:pic>
        <p:nvPicPr>
          <p:cNvPr id="8" name="Content Placeholder 7" descr="CryoTrapsChe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4534" y="1600200"/>
            <a:ext cx="483493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9980"/>
          </a:xfrm>
        </p:spPr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1611"/>
            <a:ext cx="8229600" cy="512333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There are tree </a:t>
            </a:r>
            <a:r>
              <a:rPr lang="en-US" smtClean="0"/>
              <a:t>architecture/security levels:</a:t>
            </a:r>
            <a:endParaRPr lang="en-US" dirty="0" smtClean="0"/>
          </a:p>
          <a:p>
            <a:r>
              <a:rPr lang="en-US" dirty="0" smtClean="0"/>
              <a:t>Electronic (for more info R. </a:t>
            </a:r>
            <a:r>
              <a:rPr lang="en-US" dirty="0" err="1" smtClean="0"/>
              <a:t>Cavalieri</a:t>
            </a:r>
            <a:r>
              <a:rPr lang="en-US" dirty="0" smtClean="0"/>
              <a:t>)</a:t>
            </a:r>
          </a:p>
          <a:p>
            <a:r>
              <a:rPr lang="en-US" dirty="0" smtClean="0"/>
              <a:t>PLC</a:t>
            </a:r>
          </a:p>
          <a:p>
            <a:r>
              <a:rPr lang="en-US" dirty="0" smtClean="0"/>
              <a:t>Software (Tango: Martin Mohan)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26023" y="4940368"/>
            <a:ext cx="2716305" cy="4930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PLC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501153" y="4231341"/>
            <a:ext cx="1766047" cy="49305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01153" y="5701552"/>
            <a:ext cx="1766047" cy="493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Electronic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260763" y="4793673"/>
            <a:ext cx="4225637" cy="8589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306" y="2702860"/>
            <a:ext cx="8229600" cy="212911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C00000"/>
                </a:solidFill>
              </a:rPr>
              <a:t>Z-TWS3-C</a:t>
            </a:r>
            <a:r>
              <a:rPr lang="en-US" dirty="0" smtClean="0"/>
              <a:t> is also a </a:t>
            </a:r>
            <a:r>
              <a:rPr lang="en-US" dirty="0" smtClean="0">
                <a:solidFill>
                  <a:srgbClr val="C00000"/>
                </a:solidFill>
              </a:rPr>
              <a:t>WEB server</a:t>
            </a:r>
            <a:r>
              <a:rPr lang="en-US" dirty="0" smtClean="0"/>
              <a:t>. So it was possible build a WEB UI to test </a:t>
            </a:r>
            <a:r>
              <a:rPr lang="en-US" dirty="0" err="1" smtClean="0"/>
              <a:t>CryoTrap</a:t>
            </a:r>
            <a:r>
              <a:rPr lang="en-US" dirty="0" smtClean="0"/>
              <a:t> control system at low level.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982" y="1346479"/>
            <a:ext cx="8398957" cy="480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lowchart: Process 8"/>
          <p:cNvSpPr/>
          <p:nvPr/>
        </p:nvSpPr>
        <p:spPr>
          <a:xfrm>
            <a:off x="6320413" y="2903974"/>
            <a:ext cx="1607736" cy="894303"/>
          </a:xfrm>
          <a:prstGeom prst="flowChartProcess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77591" y="3145134"/>
            <a:ext cx="3155183" cy="7636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ocess 10"/>
          <p:cNvSpPr/>
          <p:nvPr/>
        </p:nvSpPr>
        <p:spPr>
          <a:xfrm>
            <a:off x="1416818" y="4672484"/>
            <a:ext cx="4401178" cy="432079"/>
          </a:xfrm>
          <a:prstGeom prst="flowChartProcess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215095" y="2903974"/>
            <a:ext cx="894303" cy="1718268"/>
          </a:xfrm>
          <a:prstGeom prst="round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Initially I found some problems in using both PLC and ZC-10DOUT. These problems were solved with Seneca’s help.</a:t>
            </a:r>
          </a:p>
          <a:p>
            <a:r>
              <a:rPr lang="en-US" dirty="0" smtClean="0"/>
              <a:t>There is a problem with the web user interface. The memory usage of </a:t>
            </a:r>
            <a:r>
              <a:rPr lang="en-US" dirty="0" err="1" smtClean="0"/>
              <a:t>Jave</a:t>
            </a:r>
            <a:r>
              <a:rPr lang="en-US" dirty="0" smtClean="0"/>
              <a:t> (TM) increases until the browser freezes after an hour. I’m investigating this problem.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improvements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 </a:t>
            </a:r>
            <a:r>
              <a:rPr lang="en-US" dirty="0" err="1" smtClean="0"/>
              <a:t>A</a:t>
            </a:r>
            <a:r>
              <a:rPr lang="en-US" dirty="0" smtClean="0"/>
              <a:t>/I Module to read </a:t>
            </a:r>
            <a:r>
              <a:rPr lang="en-US" smtClean="0"/>
              <a:t>the operating  </a:t>
            </a:r>
            <a:r>
              <a:rPr lang="en-US" dirty="0" smtClean="0"/>
              <a:t>frequency of </a:t>
            </a:r>
            <a:r>
              <a:rPr lang="en-US" smtClean="0"/>
              <a:t>Turbo pump.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necessary for the installation at </a:t>
            </a:r>
            <a:r>
              <a:rPr lang="en-US" dirty="0" err="1" smtClean="0"/>
              <a:t>Nikhef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8447"/>
            <a:ext cx="8229600" cy="466164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1)If you want to connect the Control System to the Internet:</a:t>
            </a:r>
          </a:p>
          <a:p>
            <a:r>
              <a:rPr lang="en-US" dirty="0" smtClean="0"/>
              <a:t>IP address for PLC (mandatory)</a:t>
            </a:r>
          </a:p>
          <a:p>
            <a:r>
              <a:rPr lang="en-US" dirty="0" smtClean="0"/>
              <a:t>IP address for TANGO machine (mandatory)</a:t>
            </a:r>
          </a:p>
          <a:p>
            <a:r>
              <a:rPr lang="en-US" dirty="0" smtClean="0"/>
              <a:t>A Linux account in a machine at </a:t>
            </a:r>
            <a:r>
              <a:rPr lang="en-US" dirty="0" err="1" smtClean="0"/>
              <a:t>Nikhef</a:t>
            </a:r>
            <a:r>
              <a:rPr lang="en-US" dirty="0" smtClean="0"/>
              <a:t> reachable from </a:t>
            </a:r>
            <a:r>
              <a:rPr lang="en-US" dirty="0" err="1" smtClean="0"/>
              <a:t>Cascina</a:t>
            </a:r>
            <a:r>
              <a:rPr lang="en-US" dirty="0" smtClean="0"/>
              <a:t> (</a:t>
            </a:r>
            <a:r>
              <a:rPr lang="en-US" dirty="0" err="1" smtClean="0"/>
              <a:t>optinal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2) You can connect the laptop running Tango directly to the PLC.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624" y="2757862"/>
            <a:ext cx="8229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298</Words>
  <Application>Microsoft Office PowerPoint</Application>
  <PresentationFormat>On-screen Show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PLC for CryoTrap Control Test (CT²)</vt:lpstr>
      <vt:lpstr>Prior Status (VTF) (9/2/2012)</vt:lpstr>
      <vt:lpstr>Present Status (1500 North)</vt:lpstr>
      <vt:lpstr>PLC + Software costs</vt:lpstr>
      <vt:lpstr>Deadlines</vt:lpstr>
      <vt:lpstr>Comunication</vt:lpstr>
      <vt:lpstr>CryoTrap Scheme</vt:lpstr>
      <vt:lpstr>Architecture</vt:lpstr>
      <vt:lpstr>WEB Interface</vt:lpstr>
      <vt:lpstr>WEB Interface</vt:lpstr>
      <vt:lpstr>Problems</vt:lpstr>
      <vt:lpstr>Possible improvements</vt:lpstr>
      <vt:lpstr>What is necessary for the installation at Nikhef?</vt:lpstr>
      <vt:lpstr>END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PLC for CryoTrap</dc:title>
  <dc:creator>Giulio</dc:creator>
  <cp:lastModifiedBy>Giulio</cp:lastModifiedBy>
  <cp:revision>57</cp:revision>
  <dcterms:created xsi:type="dcterms:W3CDTF">2012-04-24T08:30:22Z</dcterms:created>
  <dcterms:modified xsi:type="dcterms:W3CDTF">2012-04-27T07:18:07Z</dcterms:modified>
</cp:coreProperties>
</file>