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65" r:id="rId3"/>
    <p:sldId id="257" r:id="rId4"/>
    <p:sldId id="267" r:id="rId5"/>
    <p:sldId id="270" r:id="rId6"/>
    <p:sldId id="263" r:id="rId7"/>
    <p:sldId id="276" r:id="rId8"/>
    <p:sldId id="277" r:id="rId9"/>
    <p:sldId id="278" r:id="rId10"/>
    <p:sldId id="279" r:id="rId11"/>
    <p:sldId id="271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8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18AC8-4D50-449E-A422-CD785E4F355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7E483-1908-44AD-9F5F-06767298C3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165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487E31-2470-41C8-A6DF-BCB16305BEE4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924333" y="685947"/>
            <a:ext cx="5010937" cy="342973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624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721" y="4343839"/>
            <a:ext cx="5026957" cy="41142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B0D4B-9294-48B6-BD78-C7DD7249186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7767638" cy="114141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016420119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685800" y="3886200"/>
            <a:ext cx="10591800" cy="297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762000" y="0"/>
            <a:ext cx="10668000" cy="192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343400" y="1905000"/>
            <a:ext cx="4800600" cy="1981200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buClr>
                <a:srgbClr val="009999"/>
              </a:buClr>
              <a:buFont typeface="Trebuchet MS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solidFill>
                  <a:srgbClr val="009999"/>
                </a:solidFill>
                <a:latin typeface="Trebuchet MS" pitchFamily="34" charset="0"/>
              </a:rPr>
              <a:t>  The quest for gravitational waves</a:t>
            </a:r>
            <a:endParaRPr lang="en-GB" dirty="0">
              <a:solidFill>
                <a:srgbClr val="009999"/>
              </a:solidFill>
              <a:latin typeface="Trebuchet MS" pitchFamily="34" charset="0"/>
            </a:endParaRPr>
          </a:p>
        </p:txBody>
      </p:sp>
      <p:pic>
        <p:nvPicPr>
          <p:cNvPr id="5" name="Content Placeholder 7" descr="LOGOdef_completo-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57400"/>
            <a:ext cx="443132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846417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9144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Wingdings" charset="2"/>
              <a:buChar char="Ø"/>
              <a:defRPr/>
            </a:pP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Kepler,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Ticho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 Brahe,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Copernicus</a:t>
            </a:r>
            <a:endParaRPr lang="it-IT" sz="2400" b="1" dirty="0" smtClean="0">
              <a:solidFill>
                <a:srgbClr val="7030A0"/>
              </a:solidFill>
              <a:latin typeface="Bookman Old Style"/>
              <a:cs typeface="Bookman Old Style"/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Wingdings" charset="2"/>
              <a:buChar char="Ø"/>
              <a:defRPr/>
            </a:pP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Galileo, Newton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Wingdings" charset="2"/>
              <a:buChar char="Ø"/>
              <a:defRPr/>
            </a:pP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Einstein,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Eötvos</a:t>
            </a:r>
            <a:endParaRPr lang="it-IT" sz="2400" b="1" dirty="0" smtClean="0">
              <a:solidFill>
                <a:srgbClr val="7030A0"/>
              </a:solidFill>
              <a:latin typeface="Bookman Old Style"/>
              <a:cs typeface="Bookman Old Style"/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Wingdings" charset="2"/>
              <a:buChar char="Ø"/>
              <a:defRPr/>
            </a:pP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Amaldi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 &amp; the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resonating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antennas</a:t>
            </a:r>
            <a:endParaRPr lang="it-IT" sz="2400" b="1" dirty="0" smtClean="0">
              <a:solidFill>
                <a:srgbClr val="7030A0"/>
              </a:solidFill>
              <a:latin typeface="Bookman Old Style"/>
              <a:cs typeface="Bookman Old Style"/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Wingdings" charset="2"/>
              <a:buChar char="Ø"/>
              <a:defRPr/>
            </a:pP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The era of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interferometers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: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GEO600 &amp; VIRGO in EU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	LIGO in USA, TAMA in Japan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endParaRPr lang="it-IT" sz="2400" b="1" dirty="0" smtClean="0">
              <a:solidFill>
                <a:srgbClr val="7030A0"/>
              </a:solidFill>
              <a:latin typeface="Bookman Old Style"/>
              <a:cs typeface="Bookman Old Style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An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active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 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field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: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Advanced detectors (VIRGO, LIGO, GEO600)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LCGT in Japan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r>
              <a:rPr lang="it-IT" sz="2400" b="1" dirty="0" err="1" smtClean="0">
                <a:solidFill>
                  <a:srgbClr val="7030A0"/>
                </a:solidFill>
                <a:latin typeface="Bookman Old Style"/>
                <a:cs typeface="Bookman Old Style"/>
              </a:rPr>
              <a:t>IndIGO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 in India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Australia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400" b="1" dirty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r>
              <a:rPr lang="it-IT" sz="24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	...</a:t>
            </a:r>
            <a:endParaRPr lang="it-IT" sz="2400" b="1" dirty="0">
              <a:solidFill>
                <a:srgbClr val="7030A0"/>
              </a:solidFill>
              <a:latin typeface="Bookman Old Style"/>
              <a:cs typeface="Bookman Old Style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3200" b="1" dirty="0" smtClean="0">
                <a:solidFill>
                  <a:srgbClr val="7030A0"/>
                </a:solidFill>
                <a:latin typeface="Bookman Old Style"/>
                <a:cs typeface="Bookman Old Style"/>
              </a:rPr>
              <a:t>	</a:t>
            </a:r>
            <a:endParaRPr lang="it-IT" sz="3200" b="1" dirty="0">
              <a:solidFill>
                <a:srgbClr val="7030A0"/>
              </a:solidFill>
              <a:latin typeface="Bookman Old Style"/>
              <a:cs typeface="Bookman Old Style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endParaRPr lang="it-IT" sz="3200" dirty="0">
              <a:latin typeface="Bookman Old Style"/>
              <a:cs typeface="Bookman Old Style"/>
            </a:endParaRPr>
          </a:p>
        </p:txBody>
      </p:sp>
      <p:pic>
        <p:nvPicPr>
          <p:cNvPr id="3075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324600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52400" y="6248400"/>
            <a:ext cx="8763000" cy="0"/>
          </a:xfrm>
          <a:prstGeom prst="line">
            <a:avLst/>
          </a:prstGeom>
          <a:ln w="19050" cmpd="sng">
            <a:solidFill>
              <a:srgbClr val="009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8" descr="EGO site green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4400" y="152400"/>
            <a:ext cx="7162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Gravitation: EU Excellence 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800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Filippo's\Albumn EGO\aerial\aerial view HR300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1"/>
            <a:ext cx="4419599" cy="3124200"/>
          </a:xfrm>
          <a:prstGeom prst="rect">
            <a:avLst/>
          </a:prstGeom>
          <a:noFill/>
        </p:spPr>
      </p:pic>
      <p:pic>
        <p:nvPicPr>
          <p:cNvPr id="5" name="Picture 8" descr="EGO site green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0" y="4417"/>
            <a:ext cx="9144000" cy="106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0"/>
          <p:cNvSpPr txBox="1">
            <a:spLocks/>
          </p:cNvSpPr>
          <p:nvPr/>
        </p:nvSpPr>
        <p:spPr>
          <a:xfrm>
            <a:off x="4419600" y="1219200"/>
            <a:ext cx="47244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EGO: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French-Italian Consortium</a:t>
            </a:r>
            <a:r>
              <a:rPr lang="en-US" sz="2800" noProof="0" dirty="0" smtClean="0">
                <a:latin typeface="Bookman Old Style"/>
                <a:cs typeface="Bookman Old Style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to support &amp; operate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/>
                <a:ea typeface="+mn-ea"/>
                <a:cs typeface="Bookman Old Style"/>
              </a:rPr>
              <a:t>VIRGO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1524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EGO in synthesis</a:t>
            </a:r>
            <a:endParaRPr lang="en-US" sz="3600" b="1" dirty="0">
              <a:solidFill>
                <a:srgbClr val="FF0000"/>
              </a:solidFill>
              <a:latin typeface="Bookman Old Style"/>
              <a:cs typeface="Bookman Old Style"/>
            </a:endParaRPr>
          </a:p>
        </p:txBody>
      </p:sp>
      <p:pic>
        <p:nvPicPr>
          <p:cNvPr id="10" name="Picture 9" descr="bandier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200400"/>
            <a:ext cx="4724400" cy="3657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4343400"/>
            <a:ext cx="441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ookman Old Style"/>
                <a:cs typeface="Bookman Old Style"/>
              </a:rPr>
              <a:t>and </a:t>
            </a:r>
          </a:p>
          <a:p>
            <a:pPr algn="ctr"/>
            <a:r>
              <a:rPr lang="en-US" sz="3200" dirty="0" smtClean="0">
                <a:latin typeface="Bookman Old Style"/>
                <a:cs typeface="Bookman Old Style"/>
              </a:rPr>
              <a:t>promote cooperation on Gravitational </a:t>
            </a:r>
            <a:r>
              <a:rPr lang="en-US" sz="3200" dirty="0">
                <a:latin typeface="Bookman Old Style"/>
                <a:cs typeface="Bookman Old Style"/>
              </a:rPr>
              <a:t>W</a:t>
            </a:r>
            <a:r>
              <a:rPr lang="en-US" sz="3200" dirty="0" smtClean="0">
                <a:latin typeface="Bookman Old Style"/>
                <a:cs typeface="Bookman Old Style"/>
              </a:rPr>
              <a:t>aves physics</a:t>
            </a:r>
          </a:p>
          <a:p>
            <a:pPr algn="ctr"/>
            <a:r>
              <a:rPr lang="en-US" sz="3200" dirty="0" smtClean="0">
                <a:latin typeface="Bookman Old Style"/>
                <a:cs typeface="Bookman Old Style"/>
              </a:rPr>
              <a:t>in Europe</a:t>
            </a:r>
            <a:endParaRPr lang="en-US" sz="3200" dirty="0">
              <a:latin typeface="Bookman Old Style"/>
              <a:cs typeface="Bookman Old Sty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aerial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269461" y="-10451"/>
            <a:ext cx="9448800" cy="686845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"/>
            <a:ext cx="7772400" cy="1143000"/>
          </a:xfrm>
        </p:spPr>
        <p:txBody>
          <a:bodyPr/>
          <a:lstStyle/>
          <a:p>
            <a:r>
              <a:rPr lang="it-IT" dirty="0" smtClean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EGO/VIRGO</a:t>
            </a:r>
            <a:endParaRPr lang="it-IT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752600" y="1052513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5600" indent="-355600" algn="l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</a:pP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1295400" y="838200"/>
            <a:ext cx="67056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A </a:t>
            </a:r>
            <a:r>
              <a:rPr lang="en-US" sz="2400" b="1" dirty="0">
                <a:solidFill>
                  <a:srgbClr val="FF0000"/>
                </a:solidFill>
                <a:latin typeface="Bookman Old Style"/>
                <a:cs typeface="Bookman Old Style"/>
              </a:rPr>
              <a:t>large infrastructure</a:t>
            </a:r>
            <a:r>
              <a:rPr lang="en-US" dirty="0">
                <a:latin typeface="Bookman Old Style"/>
                <a:cs typeface="Bookman Old Style"/>
              </a:rPr>
              <a:t> : </a:t>
            </a:r>
          </a:p>
          <a:p>
            <a:pPr marL="355600">
              <a:buFont typeface="Arial" pitchFamily="34" charset="0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 3 km </a:t>
            </a:r>
            <a:r>
              <a:rPr lang="en-US" dirty="0">
                <a:latin typeface="Bookman Old Style"/>
                <a:cs typeface="Bookman Old Style"/>
              </a:rPr>
              <a:t>long </a:t>
            </a:r>
            <a:r>
              <a:rPr lang="en-US" dirty="0" smtClean="0">
                <a:latin typeface="Bookman Old Style"/>
                <a:cs typeface="Bookman Old Style"/>
              </a:rPr>
              <a:t>arms: </a:t>
            </a:r>
            <a:r>
              <a:rPr lang="en-US" b="1" dirty="0">
                <a:latin typeface="Bookman Old Style"/>
                <a:cs typeface="Bookman Old Style"/>
              </a:rPr>
              <a:t> </a:t>
            </a:r>
            <a:r>
              <a:rPr lang="en-US" b="1" dirty="0" smtClean="0">
                <a:latin typeface="Lucida Grande"/>
                <a:ea typeface="Lucida Grande"/>
                <a:cs typeface="Lucida Grande"/>
              </a:rPr>
              <a:t>Δ</a:t>
            </a:r>
            <a:r>
              <a:rPr lang="en-US" b="1" dirty="0" smtClean="0">
                <a:latin typeface="Bookman Old Style"/>
                <a:cs typeface="Bookman Old Style"/>
              </a:rPr>
              <a:t>L / L = 10</a:t>
            </a:r>
            <a:r>
              <a:rPr lang="en-US" b="1" baseline="30000" dirty="0" smtClean="0">
                <a:latin typeface="Bookman Old Style"/>
                <a:cs typeface="Bookman Old Style"/>
              </a:rPr>
              <a:t>-21</a:t>
            </a:r>
            <a:r>
              <a:rPr lang="en-US" b="1" dirty="0" smtClean="0">
                <a:latin typeface="Bookman Old Style"/>
                <a:cs typeface="Bookman Old Style"/>
              </a:rPr>
              <a:t> </a:t>
            </a:r>
            <a:endParaRPr lang="en-US" dirty="0" smtClean="0">
              <a:latin typeface="Bookman Old Style"/>
              <a:cs typeface="Bookman Old Style"/>
            </a:endParaRPr>
          </a:p>
          <a:p>
            <a:pPr marL="355600">
              <a:buFont typeface="Arial" pitchFamily="34" charset="0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 60 </a:t>
            </a:r>
            <a:r>
              <a:rPr lang="en-US" dirty="0">
                <a:latin typeface="Bookman Old Style"/>
                <a:cs typeface="Bookman Old Style"/>
              </a:rPr>
              <a:t>ha of land; ~150000 m</a:t>
            </a:r>
            <a:r>
              <a:rPr lang="en-US" baseline="30000" dirty="0">
                <a:latin typeface="Bookman Old Style"/>
                <a:cs typeface="Bookman Old Style"/>
              </a:rPr>
              <a:t>3</a:t>
            </a:r>
            <a:r>
              <a:rPr lang="en-US" dirty="0">
                <a:latin typeface="Bookman Old Style"/>
                <a:cs typeface="Bookman Old Style"/>
              </a:rPr>
              <a:t> of buildings</a:t>
            </a:r>
          </a:p>
          <a:p>
            <a:pPr marL="355600">
              <a:buFont typeface="Arial" pitchFamily="34" charset="0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 The </a:t>
            </a:r>
            <a:r>
              <a:rPr lang="en-US" dirty="0">
                <a:latin typeface="Bookman Old Style"/>
                <a:cs typeface="Bookman Old Style"/>
              </a:rPr>
              <a:t>largest high vacuum system in Europe : 7000 m</a:t>
            </a:r>
            <a:r>
              <a:rPr lang="en-US" baseline="30000" dirty="0">
                <a:latin typeface="Bookman Old Style"/>
                <a:cs typeface="Bookman Old Style"/>
              </a:rPr>
              <a:t>3</a:t>
            </a:r>
            <a:r>
              <a:rPr lang="en-US" dirty="0">
                <a:latin typeface="Bookman Old Style"/>
                <a:cs typeface="Bookman Old Style"/>
              </a:rPr>
              <a:t>  </a:t>
            </a:r>
            <a:r>
              <a:rPr lang="en-US" dirty="0" smtClean="0">
                <a:latin typeface="Bookman Old Style"/>
                <a:cs typeface="Bookman Old Style"/>
              </a:rPr>
              <a:t>           	P </a:t>
            </a:r>
            <a:r>
              <a:rPr lang="en-US" dirty="0" smtClean="0"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dirty="0" smtClean="0">
                <a:latin typeface="Bookman Old Style"/>
                <a:cs typeface="Bookman Old Style"/>
              </a:rPr>
              <a:t>10</a:t>
            </a:r>
            <a:r>
              <a:rPr lang="en-US" baseline="30000" dirty="0" smtClean="0">
                <a:latin typeface="Bookman Old Style"/>
                <a:cs typeface="Bookman Old Style"/>
              </a:rPr>
              <a:t>-</a:t>
            </a:r>
            <a:r>
              <a:rPr lang="en-US" baseline="30000" dirty="0">
                <a:latin typeface="Bookman Old Style"/>
                <a:cs typeface="Bookman Old Style"/>
              </a:rPr>
              <a:t>9</a:t>
            </a:r>
            <a:r>
              <a:rPr lang="en-US" dirty="0" smtClean="0">
                <a:latin typeface="Bookman Old Style"/>
                <a:cs typeface="Bookman Old Style"/>
              </a:rPr>
              <a:t> mbar</a:t>
            </a:r>
            <a:endParaRPr lang="en-US" dirty="0">
              <a:latin typeface="Bookman Old Style"/>
              <a:cs typeface="Bookman Old Style"/>
            </a:endParaRPr>
          </a:p>
          <a:p>
            <a:pPr marL="355600">
              <a:buFont typeface="Arial" pitchFamily="34" charset="0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 High </a:t>
            </a:r>
            <a:r>
              <a:rPr lang="en-US" dirty="0">
                <a:latin typeface="Bookman Old Style"/>
                <a:cs typeface="Bookman Old Style"/>
              </a:rPr>
              <a:t>tech optics</a:t>
            </a:r>
          </a:p>
          <a:p>
            <a:pPr marL="355600">
              <a:buFont typeface="Arial" pitchFamily="34" charset="0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 Several </a:t>
            </a:r>
            <a:r>
              <a:rPr lang="en-US" dirty="0">
                <a:latin typeface="Bookman Old Style"/>
                <a:cs typeface="Bookman Old Style"/>
              </a:rPr>
              <a:t>class 10 clean rooms ; 15000 m</a:t>
            </a:r>
            <a:r>
              <a:rPr lang="en-US" baseline="30000" dirty="0">
                <a:latin typeface="Bookman Old Style"/>
                <a:cs typeface="Bookman Old Style"/>
              </a:rPr>
              <a:t>3</a:t>
            </a:r>
            <a:r>
              <a:rPr lang="en-US" dirty="0">
                <a:latin typeface="Bookman Old Style"/>
                <a:cs typeface="Bookman Old Style"/>
              </a:rPr>
              <a:t>  thermo </a:t>
            </a:r>
            <a:r>
              <a:rPr lang="en-US" dirty="0" smtClean="0">
                <a:latin typeface="Bookman Old Style"/>
                <a:cs typeface="Bookman Old Style"/>
              </a:rPr>
              <a:t>	stabilized </a:t>
            </a:r>
            <a:r>
              <a:rPr lang="en-US" dirty="0">
                <a:latin typeface="Bookman Old Style"/>
                <a:cs typeface="Bookman Old Style"/>
              </a:rPr>
              <a:t>to +- 0.2 °C</a:t>
            </a:r>
          </a:p>
          <a:p>
            <a:pPr marL="355600">
              <a:buFont typeface="Arial" pitchFamily="34" charset="0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 600 kW </a:t>
            </a:r>
            <a:r>
              <a:rPr lang="en-US" dirty="0">
                <a:latin typeface="Bookman Old Style"/>
                <a:cs typeface="Bookman Old Style"/>
              </a:rPr>
              <a:t>electrical power</a:t>
            </a:r>
          </a:p>
          <a:p>
            <a:pPr marL="355600">
              <a:buFont typeface="Arial" pitchFamily="34" charset="0"/>
              <a:buChar char="•"/>
            </a:pPr>
            <a:r>
              <a:rPr lang="en-US" dirty="0" smtClean="0">
                <a:latin typeface="Bookman Old Style"/>
                <a:cs typeface="Bookman Old Style"/>
              </a:rPr>
              <a:t> 24h</a:t>
            </a:r>
            <a:r>
              <a:rPr lang="en-US" dirty="0">
                <a:latin typeface="Bookman Old Style"/>
                <a:cs typeface="Bookman Old Style"/>
              </a:rPr>
              <a:t>/24h  data taking; 1 TB/day collected</a:t>
            </a:r>
          </a:p>
        </p:txBody>
      </p:sp>
    </p:spTree>
    <p:extLst>
      <p:ext uri="{BB962C8B-B14F-4D97-AF65-F5344CB8AC3E}">
        <p14:creationId xmlns="" xmlns:p14="http://schemas.microsoft.com/office/powerpoint/2010/main" val="291253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irgo_aerial_view_0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554163" y="0"/>
            <a:ext cx="6288087" cy="838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askerville Old Face"/>
                <a:cs typeface="Baskerville Old Face"/>
              </a:rPr>
              <a:t>EGO / VIRGO</a:t>
            </a:r>
            <a:endParaRPr lang="it-IT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askerville Old Face"/>
              <a:cs typeface="Baskerville Old Face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04800" y="762000"/>
            <a:ext cx="2895599" cy="237648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>
            <a:normAutofit/>
          </a:bodyPr>
          <a:lstStyle/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itchFamily="2" charset="2"/>
              <a:buChar char="q"/>
              <a:defRPr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LAPP – Annecy</a:t>
            </a:r>
          </a:p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itchFamily="2" charset="2"/>
              <a:buChar char="q"/>
              <a:defRPr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NIKHEF – Amsterdam</a:t>
            </a:r>
          </a:p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itchFamily="2" charset="2"/>
              <a:buChar char="q"/>
              <a:defRPr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RMKI - Budapest</a:t>
            </a:r>
          </a:p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itchFamily="2" charset="2"/>
              <a:buChar char="q"/>
              <a:defRPr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INFN – Firenze-</a:t>
            </a:r>
            <a:r>
              <a:rPr lang="en-US" sz="1400" b="1" dirty="0" err="1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Urbino</a:t>
            </a:r>
            <a:endParaRPr lang="en-US" sz="1400" b="1" dirty="0">
              <a:solidFill>
                <a:schemeClr val="tx1"/>
              </a:solidFill>
              <a:latin typeface="Bookman Old Style"/>
              <a:ea typeface="+mn-ea"/>
              <a:cs typeface="Bookman Old Style"/>
            </a:endParaRPr>
          </a:p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itchFamily="2" charset="2"/>
              <a:buChar char="q"/>
              <a:defRPr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INFN – </a:t>
            </a:r>
            <a:r>
              <a:rPr lang="en-US" sz="1400" b="1" dirty="0" err="1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Genova</a:t>
            </a:r>
            <a:endParaRPr lang="en-US" sz="1400" b="1" dirty="0">
              <a:solidFill>
                <a:schemeClr val="tx1"/>
              </a:solidFill>
              <a:latin typeface="Bookman Old Style"/>
              <a:ea typeface="+mn-ea"/>
              <a:cs typeface="Bookman Old Style"/>
            </a:endParaRPr>
          </a:p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itchFamily="2" charset="2"/>
              <a:buChar char="q"/>
              <a:defRPr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ea typeface="+mn-ea"/>
                <a:cs typeface="Bookman Old Style"/>
              </a:rPr>
              <a:t>INFN – LNF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429000" y="762000"/>
            <a:ext cx="29083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LMA – Lyon 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INFN – Napoli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OCA – Nice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LAL – </a:t>
            </a:r>
            <a:r>
              <a:rPr lang="en-US" sz="1400" b="1" dirty="0" err="1">
                <a:solidFill>
                  <a:schemeClr val="tx1"/>
                </a:solidFill>
                <a:latin typeface="Bookman Old Style"/>
                <a:cs typeface="Bookman Old Style"/>
              </a:rPr>
              <a:t>Orsay</a:t>
            </a:r>
            <a:endParaRPr lang="en-US" sz="1400" b="1" dirty="0">
              <a:solidFill>
                <a:schemeClr val="tx1"/>
              </a:solidFill>
              <a:latin typeface="Bookman Old Style"/>
              <a:cs typeface="Bookman Old Style"/>
            </a:endParaRP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APC – Paris 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LKB - Paris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Tx/>
              <a:buNone/>
            </a:pPr>
            <a:endParaRPr lang="en-US" sz="1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6019800" y="838200"/>
            <a:ext cx="29083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INFN – </a:t>
            </a:r>
            <a:r>
              <a:rPr lang="en-US" sz="1400" b="1" dirty="0" err="1">
                <a:solidFill>
                  <a:schemeClr val="tx1"/>
                </a:solidFill>
                <a:latin typeface="Bookman Old Style"/>
                <a:cs typeface="Bookman Old Style"/>
              </a:rPr>
              <a:t>Padova</a:t>
            </a: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-Trento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INFN – Perugia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INFN - Pisa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INFN – Roma 1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INFN – Roma 2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r>
              <a:rPr lang="en-US" sz="1400" b="1" dirty="0">
                <a:solidFill>
                  <a:schemeClr val="tx1"/>
                </a:solidFill>
                <a:latin typeface="Bookman Old Style"/>
                <a:cs typeface="Bookman Old Style"/>
              </a:rPr>
              <a:t>POLGRAV - Warsaw</a:t>
            </a:r>
          </a:p>
          <a:p>
            <a:pPr marL="355600" indent="-355600" defTabSz="914400">
              <a:lnSpc>
                <a:spcPct val="120000"/>
              </a:lnSpc>
              <a:spcBef>
                <a:spcPct val="20000"/>
              </a:spcBef>
              <a:buClr>
                <a:srgbClr val="336699"/>
              </a:buClr>
              <a:buSzPct val="70000"/>
              <a:buFont typeface="Wingdings" pitchFamily="2" charset="2"/>
              <a:buChar char="q"/>
            </a:pPr>
            <a:endParaRPr lang="en-US" sz="14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" name="Picture 12" descr="flag_of_Italy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91000" y="4343400"/>
            <a:ext cx="647700" cy="431800"/>
          </a:xfrm>
          <a:prstGeom prst="rect">
            <a:avLst/>
          </a:prstGeom>
          <a:noFill/>
        </p:spPr>
      </p:pic>
      <p:pic>
        <p:nvPicPr>
          <p:cNvPr id="11" name="Picture 11" descr="flag_of_Franc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05400" y="3962400"/>
            <a:ext cx="647700" cy="431800"/>
          </a:xfrm>
          <a:prstGeom prst="rect">
            <a:avLst/>
          </a:prstGeom>
          <a:noFill/>
        </p:spPr>
      </p:pic>
      <p:pic>
        <p:nvPicPr>
          <p:cNvPr id="12" name="Picture 13" descr="flag_of_Netherlands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400800" y="5334000"/>
            <a:ext cx="649288" cy="433387"/>
          </a:xfrm>
          <a:prstGeom prst="rect">
            <a:avLst/>
          </a:prstGeom>
          <a:noFill/>
        </p:spPr>
      </p:pic>
      <p:pic>
        <p:nvPicPr>
          <p:cNvPr id="13" name="Picture 14" descr="flag_of_Poland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81600" y="5638800"/>
            <a:ext cx="647700" cy="431800"/>
          </a:xfrm>
          <a:prstGeom prst="rect">
            <a:avLst/>
          </a:prstGeom>
          <a:noFill/>
        </p:spPr>
      </p:pic>
      <p:pic>
        <p:nvPicPr>
          <p:cNvPr id="15" name="Picture 15" descr="flag_of_Hungary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58000" y="4495800"/>
            <a:ext cx="647700" cy="43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076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1249A-3E5D-42B4-9C81-10C6449BD8AA}" type="slidenum">
              <a:rPr lang="en-US"/>
              <a:pPr/>
              <a:t>6</a:t>
            </a:fld>
            <a:endParaRPr lang="en-US"/>
          </a:p>
        </p:txBody>
      </p:sp>
      <p:pic>
        <p:nvPicPr>
          <p:cNvPr id="32770" name="Picture 2" descr="skyma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0" y="568325"/>
            <a:ext cx="5748338" cy="6019800"/>
          </a:xfrm>
          <a:prstGeom prst="rect">
            <a:avLst/>
          </a:prstGeom>
          <a:noFill/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0" y="588270"/>
            <a:ext cx="3200400" cy="683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Bookman Old Style" pitchFamily="18" charset="0"/>
              </a:rPr>
              <a:t>The Universe </a:t>
            </a:r>
            <a:r>
              <a:rPr lang="en-US" sz="2400" dirty="0">
                <a:latin typeface="Bookman Old Style" pitchFamily="18" charset="0"/>
              </a:rPr>
              <a:t>has been </a:t>
            </a:r>
            <a:r>
              <a:rPr lang="en-US" sz="2400" dirty="0" smtClean="0">
                <a:latin typeface="Bookman Old Style" pitchFamily="18" charset="0"/>
              </a:rPr>
              <a:t>studied essentially </a:t>
            </a:r>
            <a:r>
              <a:rPr lang="en-US" sz="2400" dirty="0">
                <a:latin typeface="Bookman Old Style" pitchFamily="18" charset="0"/>
              </a:rPr>
              <a:t>through EM </a:t>
            </a:r>
            <a:r>
              <a:rPr lang="en-US" sz="2400" dirty="0" smtClean="0">
                <a:latin typeface="Bookman Old Style" pitchFamily="18" charset="0"/>
              </a:rPr>
              <a:t>radiation.</a:t>
            </a:r>
            <a:endParaRPr lang="en-US" sz="2400" dirty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 smtClean="0">
                <a:latin typeface="Bookman Old Style" pitchFamily="18" charset="0"/>
              </a:rPr>
              <a:t>GWs </a:t>
            </a:r>
            <a:r>
              <a:rPr lang="en-US" sz="2400" dirty="0">
                <a:latin typeface="Bookman Old Style" pitchFamily="18" charset="0"/>
              </a:rPr>
              <a:t>have a </a:t>
            </a:r>
            <a:r>
              <a:rPr lang="en-US" sz="2400" dirty="0" smtClean="0">
                <a:latin typeface="Bookman Old Style" pitchFamily="18" charset="0"/>
              </a:rPr>
              <a:t>different origin. </a:t>
            </a:r>
          </a:p>
          <a:p>
            <a:pPr>
              <a:spcBef>
                <a:spcPct val="50000"/>
              </a:spcBef>
            </a:pPr>
            <a:endParaRPr lang="en-US" sz="2400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 smtClean="0">
                <a:latin typeface="Bookman Old Style" pitchFamily="18" charset="0"/>
              </a:rPr>
              <a:t>A view complementary to the results of CERN &amp; ESO</a:t>
            </a:r>
          </a:p>
          <a:p>
            <a:pPr>
              <a:spcBef>
                <a:spcPct val="50000"/>
              </a:spcBef>
            </a:pPr>
            <a:r>
              <a:rPr lang="en-US" sz="2400" dirty="0" smtClean="0">
                <a:latin typeface="Bookman Old Style" pitchFamily="18" charset="0"/>
              </a:rPr>
              <a:t> </a:t>
            </a:r>
            <a:endParaRPr lang="en-US" sz="2400" dirty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en-US" sz="2400" dirty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en-US" sz="1800" dirty="0"/>
          </a:p>
        </p:txBody>
      </p:sp>
      <p:pic>
        <p:nvPicPr>
          <p:cNvPr id="6" name="Picture 8" descr="EGO site green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0" y="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28800" y="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The Scientific Motivation</a:t>
            </a:r>
            <a:endParaRPr lang="en-US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311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rtistic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0871"/>
            <a:ext cx="9144000" cy="5797129"/>
          </a:xfrm>
          <a:prstGeom prst="rect">
            <a:avLst/>
          </a:prstGeom>
          <a:solidFill>
            <a:schemeClr val="tx1">
              <a:lumMod val="85000"/>
              <a:alpha val="89000"/>
            </a:schemeClr>
          </a:solidFill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24712"/>
          </a:xfrm>
        </p:spPr>
        <p:txBody>
          <a:bodyPr>
            <a:normAutofit/>
          </a:bodyPr>
          <a:lstStyle/>
          <a:p>
            <a:r>
              <a:rPr lang="en-US" dirty="0" smtClean="0"/>
              <a:t>Einstein Telescope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bg1">
              <a:lumMod val="65000"/>
              <a:alpha val="60000"/>
            </a:schemeClr>
          </a:solidFill>
        </p:spPr>
        <p:txBody>
          <a:bodyPr/>
          <a:lstStyle/>
          <a:p>
            <a:r>
              <a:rPr lang="en-US" dirty="0" smtClean="0"/>
              <a:t>ET will be a 3</a:t>
            </a:r>
            <a:r>
              <a:rPr lang="en-US" baseline="30000" dirty="0" smtClean="0"/>
              <a:t>rd</a:t>
            </a:r>
            <a:r>
              <a:rPr lang="en-US" dirty="0" smtClean="0"/>
              <a:t> generation GW observatory</a:t>
            </a:r>
          </a:p>
          <a:p>
            <a:pPr lvl="1"/>
            <a:r>
              <a:rPr lang="en-US" dirty="0" smtClean="0"/>
              <a:t>Science targets on Cosmology, General relativity. Astrophysics and fundamental physics, completing the multi-messenger observation of the Universe</a:t>
            </a:r>
          </a:p>
          <a:p>
            <a:pPr lvl="1"/>
            <a:r>
              <a:rPr lang="en-US" dirty="0" smtClean="0"/>
              <a:t>ET will be a large European research infrastructure that, during the first years of its life, will collaborate with the existing GW detectors and then will be embedded in a worldwide network of similar observatories</a:t>
            </a:r>
            <a:endParaRPr lang="en-US" dirty="0"/>
          </a:p>
        </p:txBody>
      </p:sp>
      <p:pic>
        <p:nvPicPr>
          <p:cNvPr id="5" name="Immagine 4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6327283"/>
            <a:ext cx="1643042" cy="530717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7</a:t>
            </a:fld>
            <a:endParaRPr kumimoji="0" 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ET at Wire2011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53039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74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9435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ET: the research infrastructure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08112"/>
            <a:ext cx="7596336" cy="5733256"/>
          </a:xfrm>
          <a:solidFill>
            <a:schemeClr val="bg1">
              <a:lumMod val="85000"/>
              <a:alpha val="28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The site for ET has specific requirements,  the search for a compliant location has already started</a:t>
            </a:r>
          </a:p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The observatory will host up three detectors and will allow sequential installations and upgrades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8</a:t>
            </a:fld>
            <a:endParaRPr kumimoji="0"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ET at Wire2011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77413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 l="9426" t="33200" r="28135" b="4851"/>
          <a:stretch>
            <a:fillRect/>
          </a:stretch>
        </p:blipFill>
        <p:spPr bwMode="auto">
          <a:xfrm>
            <a:off x="3419872" y="2609528"/>
            <a:ext cx="572412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864096"/>
          </a:xfrm>
        </p:spPr>
        <p:txBody>
          <a:bodyPr/>
          <a:lstStyle/>
          <a:p>
            <a:r>
              <a:rPr lang="en-US" dirty="0" smtClean="0"/>
              <a:t>ET network</a:t>
            </a:r>
            <a:endParaRPr lang="en-US" dirty="0"/>
          </a:p>
        </p:txBody>
      </p:sp>
      <p:sp>
        <p:nvSpPr>
          <p:cNvPr id="11" name="Segnaposto contenuto 10"/>
          <p:cNvSpPr>
            <a:spLocks noGrp="1"/>
          </p:cNvSpPr>
          <p:nvPr>
            <p:ph idx="1"/>
          </p:nvPr>
        </p:nvSpPr>
        <p:spPr>
          <a:xfrm>
            <a:off x="0" y="980728"/>
            <a:ext cx="6372200" cy="5040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ET will be located in Europe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ET at Wire2011</a:t>
            </a:r>
            <a:endParaRPr kumimoji="0"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9</a:t>
            </a:fld>
            <a:endParaRPr kumimoji="0" lang="en-US"/>
          </a:p>
        </p:txBody>
      </p:sp>
      <p:pic>
        <p:nvPicPr>
          <p:cNvPr id="13" name="Immagine 12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0"/>
            <a:ext cx="1643042" cy="530717"/>
          </a:xfrm>
          <a:prstGeom prst="rect">
            <a:avLst/>
          </a:prstGeom>
        </p:spPr>
      </p:pic>
      <p:pic>
        <p:nvPicPr>
          <p:cNvPr id="17" name="Immagine 16" descr="ShaftAcce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58727" y="764704"/>
            <a:ext cx="2885273" cy="1601275"/>
          </a:xfrm>
          <a:prstGeom prst="rect">
            <a:avLst/>
          </a:prstGeom>
        </p:spPr>
      </p:pic>
      <p:sp>
        <p:nvSpPr>
          <p:cNvPr id="18" name="Segnaposto contenuto 10"/>
          <p:cNvSpPr txBox="1">
            <a:spLocks/>
          </p:cNvSpPr>
          <p:nvPr/>
        </p:nvSpPr>
        <p:spPr>
          <a:xfrm>
            <a:off x="0" y="1484784"/>
            <a:ext cx="6444208" cy="15841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Initially it will collaborate with the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second generation GW detectors, then it will </a:t>
            </a:r>
            <a:r>
              <a:rPr lang="en-US" sz="2600" dirty="0" smtClean="0"/>
              <a:t>use the technologies tested in that apparatuses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5" name="Gruppo 24"/>
          <p:cNvGrpSpPr/>
          <p:nvPr/>
        </p:nvGrpSpPr>
        <p:grpSpPr>
          <a:xfrm>
            <a:off x="6228184" y="5589240"/>
            <a:ext cx="432048" cy="432048"/>
            <a:chOff x="6228184" y="5589240"/>
            <a:chExt cx="432048" cy="432048"/>
          </a:xfrm>
        </p:grpSpPr>
        <p:cxnSp>
          <p:nvCxnSpPr>
            <p:cNvPr id="20" name="Connettore 1 19"/>
            <p:cNvCxnSpPr/>
            <p:nvPr/>
          </p:nvCxnSpPr>
          <p:spPr>
            <a:xfrm>
              <a:off x="6228184" y="6021288"/>
              <a:ext cx="432048" cy="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/>
          </p:nvCxnSpPr>
          <p:spPr>
            <a:xfrm rot="16200000">
              <a:off x="6444208" y="5805264"/>
              <a:ext cx="432048" cy="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25"/>
          <p:cNvGrpSpPr/>
          <p:nvPr/>
        </p:nvGrpSpPr>
        <p:grpSpPr>
          <a:xfrm>
            <a:off x="6156176" y="3861048"/>
            <a:ext cx="432048" cy="432048"/>
            <a:chOff x="6228184" y="5589240"/>
            <a:chExt cx="432048" cy="432048"/>
          </a:xfrm>
        </p:grpSpPr>
        <p:cxnSp>
          <p:nvCxnSpPr>
            <p:cNvPr id="27" name="Connettore 1 26"/>
            <p:cNvCxnSpPr/>
            <p:nvPr/>
          </p:nvCxnSpPr>
          <p:spPr>
            <a:xfrm>
              <a:off x="6228184" y="6021288"/>
              <a:ext cx="432048" cy="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/>
          </p:nvCxnSpPr>
          <p:spPr>
            <a:xfrm rot="16200000">
              <a:off x="6444208" y="5805264"/>
              <a:ext cx="432048" cy="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Segnaposto contenuto 10"/>
          <p:cNvSpPr txBox="1">
            <a:spLocks/>
          </p:cNvSpPr>
          <p:nvPr/>
        </p:nvSpPr>
        <p:spPr>
          <a:xfrm>
            <a:off x="0" y="2996952"/>
            <a:ext cx="3347864" cy="35283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National laboratories are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studying and developing the technical solutions for ET and performing the data analysis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" name="Picture 28" descr="S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46495"/>
              </a:clrFrom>
              <a:clrTo>
                <a:srgbClr val="34649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4882537"/>
            <a:ext cx="576064" cy="1975463"/>
          </a:xfrm>
          <a:prstGeom prst="rect">
            <a:avLst/>
          </a:prstGeom>
          <a:noFill/>
        </p:spPr>
      </p:pic>
      <p:pic>
        <p:nvPicPr>
          <p:cNvPr id="31" name="Picture 15" descr="FBR003a_4_4_ICP-ID-3328_700-250_q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2708920"/>
            <a:ext cx="1427224" cy="1156217"/>
          </a:xfrm>
          <a:prstGeom prst="rect">
            <a:avLst/>
          </a:prstGeom>
          <a:noFill/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7" cstate="print"/>
          <a:srcRect l="9804" t="14158" r="11765" b="16930"/>
          <a:stretch>
            <a:fillRect/>
          </a:stretch>
        </p:blipFill>
        <p:spPr bwMode="auto">
          <a:xfrm>
            <a:off x="6660232" y="3356992"/>
            <a:ext cx="144016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3968" y="4725144"/>
            <a:ext cx="1503707" cy="97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0F7FC"/>
              </a:clrFrom>
              <a:clrTo>
                <a:srgbClr val="F0F7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2636912"/>
            <a:ext cx="1919659" cy="185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8536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ET: technology developments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7186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To improve the sensitivity of the GW detectors at the level requested by ET a huge technology development program is required, with intense know-how exchange with the industries:</a:t>
            </a:r>
          </a:p>
          <a:p>
            <a:pPr lvl="1"/>
            <a:r>
              <a:rPr lang="en-US" dirty="0" smtClean="0"/>
              <a:t>Cryogenics</a:t>
            </a:r>
          </a:p>
          <a:p>
            <a:pPr lvl="2"/>
            <a:r>
              <a:rPr lang="en-US" dirty="0" smtClean="0"/>
              <a:t>Low vibration noise </a:t>
            </a:r>
            <a:r>
              <a:rPr lang="en-US" dirty="0" err="1" smtClean="0"/>
              <a:t>cryo</a:t>
            </a:r>
            <a:r>
              <a:rPr lang="en-US" dirty="0" smtClean="0"/>
              <a:t>-coolers</a:t>
            </a:r>
          </a:p>
          <a:p>
            <a:pPr lvl="1"/>
            <a:r>
              <a:rPr lang="en-US" dirty="0" smtClean="0"/>
              <a:t>Precision mechanics</a:t>
            </a:r>
          </a:p>
          <a:p>
            <a:pPr lvl="2"/>
            <a:r>
              <a:rPr lang="en-US" dirty="0" smtClean="0"/>
              <a:t>Seismic noise filtering</a:t>
            </a:r>
          </a:p>
          <a:p>
            <a:pPr lvl="1"/>
            <a:r>
              <a:rPr lang="en-US" dirty="0" smtClean="0"/>
              <a:t>Optics</a:t>
            </a:r>
          </a:p>
          <a:p>
            <a:pPr lvl="2"/>
            <a:r>
              <a:rPr lang="en-US" dirty="0" smtClean="0"/>
              <a:t>Low absorption silicon and silica optics</a:t>
            </a:r>
          </a:p>
          <a:p>
            <a:pPr lvl="2"/>
            <a:r>
              <a:rPr lang="en-US" dirty="0" smtClean="0"/>
              <a:t>Very low scattering polishing</a:t>
            </a:r>
          </a:p>
          <a:p>
            <a:pPr lvl="2"/>
            <a:r>
              <a:rPr lang="en-US" dirty="0" smtClean="0"/>
              <a:t>High quality dielectric coatings</a:t>
            </a:r>
          </a:p>
          <a:p>
            <a:pPr lvl="2"/>
            <a:r>
              <a:rPr lang="en-US" dirty="0" smtClean="0"/>
              <a:t>Nanotechnologies for coatings</a:t>
            </a:r>
          </a:p>
          <a:p>
            <a:pPr lvl="2"/>
            <a:r>
              <a:rPr lang="en-US" dirty="0" smtClean="0"/>
              <a:t>Quantum optics</a:t>
            </a:r>
          </a:p>
          <a:p>
            <a:pPr lvl="2"/>
            <a:r>
              <a:rPr lang="en-US" dirty="0" smtClean="0"/>
              <a:t>Simulation </a:t>
            </a:r>
          </a:p>
          <a:p>
            <a:pPr lvl="1"/>
            <a:r>
              <a:rPr lang="en-US" dirty="0" smtClean="0"/>
              <a:t>Lasers</a:t>
            </a:r>
          </a:p>
          <a:p>
            <a:pPr lvl="2"/>
            <a:r>
              <a:rPr lang="en-US" dirty="0" smtClean="0"/>
              <a:t>High power, low noise 1064 nm lasers</a:t>
            </a:r>
          </a:p>
          <a:p>
            <a:pPr lvl="2"/>
            <a:r>
              <a:rPr lang="en-US" dirty="0" smtClean="0"/>
              <a:t>Low noise 1550 nm lasers</a:t>
            </a:r>
          </a:p>
          <a:p>
            <a:pPr lvl="2"/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ET at Wire2011</a:t>
            </a:r>
            <a:endParaRPr kumimoji="0" lang="en-US"/>
          </a:p>
        </p:txBody>
      </p:sp>
      <p:sp>
        <p:nvSpPr>
          <p:cNvPr id="6" name="Parentesi graffa chiusa 5"/>
          <p:cNvSpPr/>
          <p:nvPr/>
        </p:nvSpPr>
        <p:spPr>
          <a:xfrm>
            <a:off x="4932040" y="3140968"/>
            <a:ext cx="1296144" cy="2952328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6300192" y="3933056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Mirrors &amp; Lasers</a:t>
            </a:r>
          </a:p>
          <a:p>
            <a:r>
              <a:rPr lang="en-US" dirty="0" smtClean="0"/>
              <a:t>ASPERA-Industries workshop</a:t>
            </a:r>
          </a:p>
          <a:p>
            <a:r>
              <a:rPr lang="en-US" dirty="0" smtClean="0"/>
              <a:t>21-22 October  2011</a:t>
            </a:r>
          </a:p>
          <a:p>
            <a:r>
              <a:rPr lang="en-US" dirty="0" smtClean="0"/>
              <a:t>EGO/Virgo site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183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324600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52400" y="6248400"/>
            <a:ext cx="8763000" cy="0"/>
          </a:xfrm>
          <a:prstGeom prst="line">
            <a:avLst/>
          </a:prstGeom>
          <a:ln w="19050" cmpd="sng">
            <a:solidFill>
              <a:srgbClr val="009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8" descr="EGO site green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1143001"/>
            <a:ext cx="9144000" cy="3305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en-US" sz="1200" dirty="0" smtClean="0">
              <a:solidFill>
                <a:srgbClr val="00CF00"/>
              </a:solidFill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r>
              <a:rPr lang="en-US" dirty="0">
                <a:latin typeface="Bookman Old Style"/>
                <a:cs typeface="Bookman Old Style"/>
              </a:rPr>
              <a:t/>
            </a:r>
            <a:br>
              <a:rPr lang="en-US" dirty="0">
                <a:latin typeface="Bookman Old Style"/>
                <a:cs typeface="Bookman Old Style"/>
              </a:rPr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152400"/>
            <a:ext cx="899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Present of GW research in Europe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1586" y="1143000"/>
            <a:ext cx="9144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There is a scientific case</a:t>
            </a:r>
          </a:p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There are scientific and technological competencies, developed locally in Laboratories </a:t>
            </a:r>
          </a:p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There are research infrastructures, thanks to the vision of National Agencies</a:t>
            </a:r>
          </a:p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There are industries which have produced the high-tech components, acquiring know-how to be spent on the market</a:t>
            </a:r>
          </a:p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There are first class World-wide technology transfers and/or spin-off from EGO/VIRGO and GEO600: (a) mechanics (IT), (b) lasers (DE), (c) mirrors (FR &amp; DE) </a:t>
            </a:r>
          </a:p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 two EU interferometers started one week ago to explore the sky together, in a scientific run with the highest sensitivity ever reached </a:t>
            </a:r>
          </a:p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 National scientific communities have demonstrated to be able to cooperate on a common project (the Einstein Telescope)</a:t>
            </a:r>
          </a:p>
          <a:p>
            <a:pPr marL="342900" indent="-342900">
              <a:buFont typeface="Courier New"/>
              <a:buChar char="o"/>
            </a:pPr>
            <a:r>
              <a:rPr lang="en-US" sz="2000" dirty="0" smtClean="0">
                <a:latin typeface="Bookman Old Style"/>
                <a:cs typeface="Bookman Old Style"/>
              </a:rPr>
              <a:t>There is a well consolidated management (EU grants, EU projects, science and technology workshops, R&amp;D, training)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8861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324600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52400" y="6248400"/>
            <a:ext cx="8763000" cy="0"/>
          </a:xfrm>
          <a:prstGeom prst="line">
            <a:avLst/>
          </a:prstGeom>
          <a:ln w="19050" cmpd="sng">
            <a:solidFill>
              <a:srgbClr val="009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8" descr="EGO site green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1143001"/>
            <a:ext cx="9144000" cy="4053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Bookman Old Style"/>
                <a:cs typeface="Bookman Old Style"/>
              </a:rPr>
              <a:t/>
            </a:r>
            <a:br>
              <a:rPr lang="en-US" sz="2800" dirty="0">
                <a:latin typeface="Bookman Old Style"/>
                <a:cs typeface="Bookman Old Style"/>
              </a:rPr>
            </a:br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>
              <a:latin typeface="Bookman Old Style"/>
              <a:cs typeface="Bookman Old Style"/>
            </a:endParaRPr>
          </a:p>
          <a:p>
            <a:r>
              <a:rPr lang="en-US" dirty="0">
                <a:latin typeface="Bookman Old Style"/>
                <a:cs typeface="Bookman Old Style"/>
              </a:rPr>
              <a:t/>
            </a:r>
            <a:br>
              <a:rPr lang="en-US" dirty="0">
                <a:latin typeface="Bookman Old Style"/>
                <a:cs typeface="Bookman Old Style"/>
              </a:rPr>
            </a:b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114300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1143000"/>
            <a:ext cx="9144000" cy="8402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 smtClean="0">
              <a:latin typeface="Bookman Old Style"/>
              <a:cs typeface="Bookman Old Style"/>
            </a:endParaRPr>
          </a:p>
          <a:p>
            <a:r>
              <a:rPr lang="en-US" sz="3200" dirty="0" smtClean="0">
                <a:latin typeface="Bookman Old Style"/>
                <a:cs typeface="Bookman Old Style"/>
              </a:rPr>
              <a:t>A paradigmatic case?</a:t>
            </a:r>
          </a:p>
          <a:p>
            <a:pPr marL="342900" indent="-342900">
              <a:buFont typeface="Wingdings" charset="2"/>
              <a:buChar char="²"/>
            </a:pPr>
            <a:r>
              <a:rPr lang="en-US" sz="3200" dirty="0" smtClean="0">
                <a:latin typeface="Bookman Old Style"/>
                <a:cs typeface="Bookman Old Style"/>
              </a:rPr>
              <a:t>EGO &amp; GEO600</a:t>
            </a:r>
          </a:p>
          <a:p>
            <a:pPr marL="342900" indent="-342900">
              <a:buFont typeface="Wingdings" charset="2"/>
              <a:buChar char="²"/>
            </a:pPr>
            <a:r>
              <a:rPr lang="en-US" sz="3200" dirty="0" smtClean="0">
                <a:latin typeface="Bookman Old Style"/>
                <a:cs typeface="Bookman Old Style"/>
              </a:rPr>
              <a:t>A multi-sited Research Infrastructure?  </a:t>
            </a:r>
          </a:p>
          <a:p>
            <a:pPr marL="342900" indent="-342900">
              <a:buFont typeface="Wingdings" charset="2"/>
              <a:buChar char="²"/>
            </a:pPr>
            <a:r>
              <a:rPr lang="en-US" sz="3200" dirty="0" smtClean="0">
                <a:latin typeface="Bookman Old Style"/>
                <a:cs typeface="Bookman Old Style"/>
              </a:rPr>
              <a:t>Lead 3</a:t>
            </a:r>
            <a:r>
              <a:rPr lang="en-US" sz="3200" baseline="30000" dirty="0" smtClean="0">
                <a:latin typeface="Bookman Old Style"/>
                <a:cs typeface="Bookman Old Style"/>
              </a:rPr>
              <a:t>rd</a:t>
            </a:r>
            <a:r>
              <a:rPr lang="en-US" sz="3200" dirty="0" smtClean="0">
                <a:latin typeface="Bookman Old Style"/>
                <a:cs typeface="Bookman Old Style"/>
              </a:rPr>
              <a:t> Generation Interferometers?</a:t>
            </a:r>
          </a:p>
          <a:p>
            <a:pPr marL="342900" indent="-342900">
              <a:buFont typeface="Wingdings" charset="2"/>
              <a:buChar char="²"/>
            </a:pPr>
            <a:r>
              <a:rPr lang="en-US" sz="3200" dirty="0" smtClean="0">
                <a:latin typeface="Bookman Old Style"/>
                <a:cs typeface="Bookman Old Style"/>
              </a:rPr>
              <a:t>Local &amp; Global</a:t>
            </a:r>
            <a:endParaRPr lang="en-US" sz="3200" dirty="0">
              <a:latin typeface="Bookman Old Style"/>
              <a:cs typeface="Bookman Old Style"/>
            </a:endParaRPr>
          </a:p>
          <a:p>
            <a:pPr eaLnBrk="0" hangingPunct="0">
              <a:defRPr/>
            </a:pPr>
            <a:endParaRPr lang="en-US" sz="1000" kern="0" dirty="0" smtClean="0">
              <a:solidFill>
                <a:schemeClr val="tx2"/>
              </a:solidFill>
            </a:endParaRPr>
          </a:p>
          <a:p>
            <a:pPr eaLnBrk="0" hangingPunct="0">
              <a:defRPr/>
            </a:pPr>
            <a:r>
              <a:rPr lang="en-US" sz="2800" kern="0" dirty="0" smtClean="0">
                <a:solidFill>
                  <a:schemeClr val="tx2"/>
                </a:solidFill>
              </a:rPr>
              <a:t>The </a:t>
            </a:r>
            <a:r>
              <a:rPr lang="en-US" sz="2800" kern="0" dirty="0">
                <a:solidFill>
                  <a:schemeClr val="tx2"/>
                </a:solidFill>
              </a:rPr>
              <a:t>virtuous </a:t>
            </a:r>
            <a:r>
              <a:rPr lang="en-US" sz="2800" kern="0" dirty="0" smtClean="0">
                <a:solidFill>
                  <a:schemeClr val="tx2"/>
                </a:solidFill>
              </a:rPr>
              <a:t>quadrilateral:</a:t>
            </a:r>
            <a:endParaRPr lang="en-US" sz="2800" kern="0" dirty="0">
              <a:solidFill>
                <a:schemeClr val="tx2"/>
              </a:solidFill>
            </a:endParaRPr>
          </a:p>
          <a:p>
            <a:pPr algn="ctr" eaLnBrk="0" hangingPunct="0">
              <a:defRPr/>
            </a:pPr>
            <a:r>
              <a:rPr lang="en-US" sz="3600" b="1" kern="0" dirty="0">
                <a:solidFill>
                  <a:schemeClr val="tx2"/>
                </a:solidFill>
                <a:latin typeface="Bookman Old Style" pitchFamily="18" charset="0"/>
              </a:rPr>
              <a:t>Research</a:t>
            </a:r>
          </a:p>
          <a:p>
            <a:pPr algn="ctr" eaLnBrk="0" hangingPunct="0">
              <a:defRPr/>
            </a:pPr>
            <a:r>
              <a:rPr lang="en-US" sz="3600" b="1" kern="0" dirty="0">
                <a:solidFill>
                  <a:schemeClr val="tx2"/>
                </a:solidFill>
                <a:latin typeface="Bookman Old Style" pitchFamily="18" charset="0"/>
              </a:rPr>
              <a:t>Technology                Collaboration</a:t>
            </a:r>
          </a:p>
          <a:p>
            <a:pPr algn="ctr" eaLnBrk="0" hangingPunct="0">
              <a:defRPr/>
            </a:pPr>
            <a:r>
              <a:rPr lang="en-US" sz="3600" b="1" kern="0" dirty="0">
                <a:solidFill>
                  <a:schemeClr val="tx2"/>
                </a:solidFill>
                <a:latin typeface="Bookman Old Style" pitchFamily="18" charset="0"/>
              </a:rPr>
              <a:t>Education</a:t>
            </a:r>
          </a:p>
          <a:p>
            <a:pPr lvl="2"/>
            <a:endParaRPr lang="en-US" sz="2400" dirty="0">
              <a:latin typeface="Bookman Old Style"/>
              <a:cs typeface="Bookman Old Style"/>
            </a:endParaRPr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304800"/>
            <a:ext cx="7924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ookman Old Style"/>
                <a:cs typeface="Bookman Old Style"/>
              </a:rPr>
              <a:t>An EUROPEAN STRATEGY for GW?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194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 efficient, responsive and light structure to support Virgo and promote European collaboration under supervision by national institutions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EGO existence relies on Virgo/</a:t>
            </a:r>
            <a:r>
              <a:rPr lang="en-US" dirty="0" err="1" smtClean="0"/>
              <a:t>AdV</a:t>
            </a:r>
            <a:r>
              <a:rPr lang="en-US" dirty="0" smtClean="0"/>
              <a:t> success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future of GW in Europe depends upon a stronger collaboration between EU countries. EGO may prefigure the required infrastructure.</a:t>
            </a:r>
            <a:endParaRPr lang="en-US" dirty="0"/>
          </a:p>
        </p:txBody>
      </p:sp>
      <p:pic>
        <p:nvPicPr>
          <p:cNvPr id="2050" name="Picture 2" descr="\\pcserver\Direction\Presentations\Vir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8" y="0"/>
            <a:ext cx="9130864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7400" y="4876800"/>
            <a:ext cx="5486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Engravers MT"/>
                <a:cs typeface="Engravers MT"/>
              </a:rPr>
              <a:t>Advanced VIRGO</a:t>
            </a:r>
          </a:p>
          <a:p>
            <a:pPr algn="ctr"/>
            <a:endParaRPr lang="en-US" dirty="0"/>
          </a:p>
        </p:txBody>
      </p:sp>
      <p:pic>
        <p:nvPicPr>
          <p:cNvPr id="7" name="Content Placeholder 3" descr="Flag_of_Europe.svg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>
          <a:xfrm>
            <a:off x="3505200" y="2743200"/>
            <a:ext cx="2362200" cy="1299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128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649</Words>
  <Application>Microsoft Office PowerPoint</Application>
  <PresentationFormat>On-screen Show (4:3)</PresentationFormat>
  <Paragraphs>172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  The quest for gravitational waves</vt:lpstr>
      <vt:lpstr>Slide 2</vt:lpstr>
      <vt:lpstr>Slide 3</vt:lpstr>
      <vt:lpstr>EGO/VIRGO</vt:lpstr>
      <vt:lpstr>Slide 5</vt:lpstr>
      <vt:lpstr>Slide 6</vt:lpstr>
      <vt:lpstr>Einstein Telescope</vt:lpstr>
      <vt:lpstr> ET: the research infrastructure</vt:lpstr>
      <vt:lpstr>ET network</vt:lpstr>
      <vt:lpstr>ET: technology developments</vt:lpstr>
      <vt:lpstr>Slide 11</vt:lpstr>
      <vt:lpstr>Slide 12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Federico Ferrini</dc:creator>
  <cp:lastModifiedBy>ferrini</cp:lastModifiedBy>
  <cp:revision>67</cp:revision>
  <dcterms:created xsi:type="dcterms:W3CDTF">2006-08-16T00:00:00Z</dcterms:created>
  <dcterms:modified xsi:type="dcterms:W3CDTF">2011-06-17T12:00:45Z</dcterms:modified>
</cp:coreProperties>
</file>