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2" r:id="rId1"/>
  </p:sldMasterIdLst>
  <p:notesMasterIdLst>
    <p:notesMasterId r:id="rId15"/>
  </p:notesMasterIdLst>
  <p:handoutMasterIdLst>
    <p:handoutMasterId r:id="rId16"/>
  </p:handoutMasterIdLst>
  <p:sldIdLst>
    <p:sldId id="265" r:id="rId2"/>
    <p:sldId id="266" r:id="rId3"/>
    <p:sldId id="267" r:id="rId4"/>
    <p:sldId id="268" r:id="rId5"/>
    <p:sldId id="269" r:id="rId6"/>
    <p:sldId id="274" r:id="rId7"/>
    <p:sldId id="272" r:id="rId8"/>
    <p:sldId id="270" r:id="rId9"/>
    <p:sldId id="273" r:id="rId10"/>
    <p:sldId id="275" r:id="rId11"/>
    <p:sldId id="276" r:id="rId12"/>
    <p:sldId id="277" r:id="rId13"/>
    <p:sldId id="278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66"/>
    <a:srgbClr val="FF5050"/>
    <a:srgbClr val="6666FF"/>
    <a:srgbClr val="3333CC"/>
    <a:srgbClr val="66CCFF"/>
    <a:srgbClr val="FF99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 autoAdjust="0"/>
    <p:restoredTop sz="94660" autoAdjust="0"/>
  </p:normalViewPr>
  <p:slideViewPr>
    <p:cSldViewPr snapToGrid="0" snapToObjects="1">
      <p:cViewPr>
        <p:scale>
          <a:sx n="100" d="100"/>
          <a:sy n="100" d="100"/>
        </p:scale>
        <p:origin x="42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58" d="100"/>
          <a:sy n="58" d="100"/>
        </p:scale>
        <p:origin x="-1770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10.xml"/><Relationship Id="rId1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0E754AB-0BC4-46EE-B434-EC3C860EF9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801D246-DD89-4434-89F7-FB0B91E15B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VIRGO~82"/>
          <p:cNvPicPr>
            <a:picLocks noChangeAspect="1" noChangeArrowheads="1"/>
          </p:cNvPicPr>
          <p:nvPr/>
        </p:nvPicPr>
        <p:blipFill>
          <a:blip r:embed="rId2"/>
          <a:srcRect r="55040"/>
          <a:stretch>
            <a:fillRect/>
          </a:stretch>
        </p:blipFill>
        <p:spPr bwMode="auto">
          <a:xfrm>
            <a:off x="295275" y="319088"/>
            <a:ext cx="1076325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 descr="home"/>
          <p:cNvPicPr>
            <a:picLocks noChangeAspect="1" noChangeArrowheads="1"/>
          </p:cNvPicPr>
          <p:nvPr userDrawn="1"/>
        </p:nvPicPr>
        <p:blipFill>
          <a:blip r:embed="rId3"/>
          <a:srcRect t="32213" r="125" b="32426"/>
          <a:stretch>
            <a:fillRect/>
          </a:stretch>
        </p:blipFill>
        <p:spPr bwMode="auto">
          <a:xfrm>
            <a:off x="0" y="4956175"/>
            <a:ext cx="9132888" cy="189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0"/>
            <a:ext cx="9123363" cy="683736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4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763713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4153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97275"/>
            <a:ext cx="6400800" cy="1082675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971CA6-B5A8-4331-82DD-512EE7EC70C8}" type="datetime1">
              <a:rPr lang="en-US"/>
              <a:pPr>
                <a:defRPr/>
              </a:pPr>
              <a:t>3/9/2009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Software Group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06E47B-C148-4623-81EC-EA7E475CFB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B602BC-A0DF-4D11-B265-3520E554CA52}" type="datetime1">
              <a:rPr lang="en-US"/>
              <a:pPr>
                <a:defRPr/>
              </a:pPr>
              <a:t>3/9/2009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Software Group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5416ED-262F-4139-BBB2-033B8CDD05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44575"/>
            <a:ext cx="4038600" cy="4914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44575"/>
            <a:ext cx="4038600" cy="4914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A57F9-D952-4AF4-99ED-73BE0F2D8D2B}" type="datetime1">
              <a:rPr lang="en-US"/>
              <a:pPr>
                <a:defRPr/>
              </a:pPr>
              <a:t>3/9/2009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Software Group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9C4D7D-E93F-435C-AC1B-EB7D39CC09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1D87E7-6B69-4851-B4AD-7836673B1F60}" type="datetime1">
              <a:rPr lang="en-US"/>
              <a:pPr>
                <a:defRPr/>
              </a:pPr>
              <a:t>3/9/2009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Software Group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70C5CA-2539-428A-9958-DD9472765D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4BD242-E2E0-447F-B880-BD39B1011F47}" type="datetime1">
              <a:rPr lang="en-US"/>
              <a:pPr>
                <a:defRPr/>
              </a:pPr>
              <a:t>3/9/2009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Software Group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CA8964-5168-4F85-A94F-A494507F2F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8D75B-85CB-4C0F-9EDA-09672FAD3D82}" type="datetime1">
              <a:rPr lang="en-US"/>
              <a:pPr>
                <a:defRPr/>
              </a:pPr>
              <a:t>3/9/2009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Software Group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4C17DD-04F4-4F82-AAC8-7FA8F7E969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F9FF86-8C36-4C47-B830-94143F10DF16}" type="datetime1">
              <a:rPr lang="en-US"/>
              <a:pPr>
                <a:defRPr/>
              </a:pPr>
              <a:t>3/9/2009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Software Group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445EBF-9144-436D-8AB8-69126CA4AF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B7FEC4-3A09-4DBE-8121-E963A98DC062}" type="datetime1">
              <a:rPr lang="en-US"/>
              <a:pPr>
                <a:defRPr/>
              </a:pPr>
              <a:t>3/9/2009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Software Group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94E619-DF52-4D50-9C73-FF22CB5038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F90F3-CD13-4216-99F1-01F67FAE8FA7}" type="datetime1">
              <a:rPr lang="en-US"/>
              <a:pPr>
                <a:defRPr/>
              </a:pPr>
              <a:t>3/9/2009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Software Group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FC4B6C-ECFA-4870-82F6-7E08CA3B5C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30175"/>
            <a:ext cx="2057400" cy="5829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30175"/>
            <a:ext cx="6019800" cy="5829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A17F41-94E4-401F-B673-2EC59C3D0712}" type="datetime1">
              <a:rPr lang="en-US"/>
              <a:pPr>
                <a:defRPr/>
              </a:pPr>
              <a:t>3/9/2009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Software Group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59E874-E337-457B-81AE-A71F797AA9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87488" y="130175"/>
            <a:ext cx="709453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Click here to edit the title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61975" y="6457950"/>
            <a:ext cx="17589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fld id="{CC752863-6DC4-4CED-8661-066E69511358}" type="datetime1">
              <a:rPr lang="en-US"/>
              <a:pPr>
                <a:defRPr/>
              </a:pPr>
              <a:t>3/9/2009</a:t>
            </a:fld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14600" y="6477000"/>
            <a:ext cx="39385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r>
              <a:rPr lang="en-US"/>
              <a:t>Software Group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477000"/>
            <a:ext cx="17589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pPr>
              <a:defRPr/>
            </a:pPr>
            <a:fld id="{B7824CA4-4751-47BA-A9CB-88695CF0C1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199" name="Line 7"/>
          <p:cNvSpPr>
            <a:spLocks noChangeShapeType="1"/>
          </p:cNvSpPr>
          <p:nvPr/>
        </p:nvSpPr>
        <p:spPr bwMode="auto">
          <a:xfrm>
            <a:off x="561975" y="762000"/>
            <a:ext cx="80200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200" name="Line 8"/>
          <p:cNvSpPr>
            <a:spLocks noChangeShapeType="1"/>
          </p:cNvSpPr>
          <p:nvPr/>
        </p:nvSpPr>
        <p:spPr bwMode="auto">
          <a:xfrm>
            <a:off x="561975" y="6324600"/>
            <a:ext cx="80200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1032" name="Picture 9" descr="VIRGO~82"/>
          <p:cNvPicPr>
            <a:picLocks noChangeAspect="1" noChangeArrowheads="1"/>
          </p:cNvPicPr>
          <p:nvPr/>
        </p:nvPicPr>
        <p:blipFill>
          <a:blip r:embed="rId13"/>
          <a:srcRect r="55040"/>
          <a:stretch>
            <a:fillRect/>
          </a:stretch>
        </p:blipFill>
        <p:spPr bwMode="auto">
          <a:xfrm>
            <a:off x="561975" y="315913"/>
            <a:ext cx="76993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4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44575"/>
            <a:ext cx="8229600" cy="491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0000"/>
        </a:spcBef>
        <a:spcAft>
          <a:spcPct val="10000"/>
        </a:spcAft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10000"/>
        </a:spcBef>
        <a:spcAft>
          <a:spcPct val="10000"/>
        </a:spcAft>
        <a:buFont typeface="Arial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10000"/>
        </a:spcBef>
        <a:spcAft>
          <a:spcPct val="10000"/>
        </a:spcAft>
        <a:buFont typeface="Wingdings" pitchFamily="2" charset="2"/>
        <a:buChar char="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1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1028700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39966"/>
                </a:solidFill>
              </a:rPr>
              <a:t>Virgo + Global Control</a:t>
            </a:r>
          </a:p>
        </p:txBody>
      </p:sp>
      <p:sp>
        <p:nvSpPr>
          <p:cNvPr id="13517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38450"/>
            <a:ext cx="6400800" cy="1784350"/>
          </a:xfrm>
        </p:spPr>
        <p:txBody>
          <a:bodyPr/>
          <a:lstStyle/>
          <a:p>
            <a:pPr>
              <a:defRPr/>
            </a:pPr>
            <a:r>
              <a:rPr lang="en-US" smtClean="0"/>
              <a:t>Introduction to the new operation procedures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58BAF30-31CF-4C3A-A3E7-D60FFB91FA0E}" type="datetime1">
              <a:rPr lang="en-US"/>
              <a:pPr>
                <a:defRPr/>
              </a:pPr>
              <a:t>3/9/2009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Software Group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331BE4-049C-46C2-95B5-0EDC6FA22176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39966"/>
                </a:solidFill>
              </a:rPr>
              <a:t>Introduction</a:t>
            </a:r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defRPr/>
            </a:pPr>
            <a:r>
              <a:rPr lang="en-US" dirty="0" smtClean="0"/>
              <a:t>Today, the new GC is in an intermediate state</a:t>
            </a:r>
          </a:p>
          <a:p>
            <a:pPr marL="1371600" lvl="2" indent="-457200">
              <a:buFont typeface="Wingdings" pitchFamily="2" charset="2"/>
              <a:buAutoNum type="arabicPeriod"/>
              <a:defRPr/>
            </a:pPr>
            <a:r>
              <a:rPr lang="en-US" sz="2800" dirty="0" smtClean="0">
                <a:solidFill>
                  <a:srgbClr val="339966"/>
                </a:solidFill>
              </a:rPr>
              <a:t>Some old Rio </a:t>
            </a:r>
            <a:r>
              <a:rPr lang="en-US" sz="2800" dirty="0" err="1" smtClean="0">
                <a:solidFill>
                  <a:srgbClr val="339966"/>
                </a:solidFill>
              </a:rPr>
              <a:t>Photodiod</a:t>
            </a:r>
            <a:r>
              <a:rPr lang="en-US" sz="2800" dirty="0" smtClean="0">
                <a:solidFill>
                  <a:srgbClr val="339966"/>
                </a:solidFill>
              </a:rPr>
              <a:t> Pr still in operation</a:t>
            </a:r>
          </a:p>
          <a:p>
            <a:pPr marL="1371600" lvl="2" indent="-457200">
              <a:buFont typeface="Wingdings" pitchFamily="2" charset="2"/>
              <a:buAutoNum type="arabicPeriod"/>
              <a:defRPr/>
            </a:pPr>
            <a:r>
              <a:rPr lang="en-US" sz="2800" dirty="0" smtClean="0">
                <a:solidFill>
                  <a:srgbClr val="339966"/>
                </a:solidFill>
              </a:rPr>
              <a:t>Gateway from </a:t>
            </a:r>
            <a:r>
              <a:rPr lang="en-US" sz="2800" dirty="0" err="1" smtClean="0">
                <a:solidFill>
                  <a:srgbClr val="339966"/>
                </a:solidFill>
              </a:rPr>
              <a:t>Tolm</a:t>
            </a:r>
            <a:r>
              <a:rPr lang="en-US" sz="2800" dirty="0" smtClean="0">
                <a:solidFill>
                  <a:srgbClr val="339966"/>
                </a:solidFill>
                <a:sym typeface="Wingdings" pitchFamily="2" charset="2"/>
              </a:rPr>
              <a:t> </a:t>
            </a:r>
            <a:r>
              <a:rPr lang="en-US" sz="2800" dirty="0" err="1" smtClean="0">
                <a:solidFill>
                  <a:srgbClr val="339966"/>
                </a:solidFill>
                <a:sym typeface="Wingdings" pitchFamily="2" charset="2"/>
              </a:rPr>
              <a:t>Dol</a:t>
            </a:r>
            <a:r>
              <a:rPr lang="en-US" sz="2800" dirty="0" smtClean="0">
                <a:solidFill>
                  <a:srgbClr val="339966"/>
                </a:solidFill>
                <a:sym typeface="Wingdings" pitchFamily="2" charset="2"/>
              </a:rPr>
              <a:t> world for DSP</a:t>
            </a:r>
            <a:endParaRPr lang="en-US" sz="2800" dirty="0" smtClean="0">
              <a:solidFill>
                <a:srgbClr val="339966"/>
              </a:solidFill>
            </a:endParaRPr>
          </a:p>
          <a:p>
            <a:pPr marL="609600" indent="-609600">
              <a:defRPr/>
            </a:pPr>
            <a:r>
              <a:rPr lang="en-US" dirty="0" smtClean="0"/>
              <a:t>We will tell about the new features (client </a:t>
            </a:r>
            <a:r>
              <a:rPr lang="en-US" dirty="0" err="1" smtClean="0"/>
              <a:t>Cl</a:t>
            </a:r>
            <a:r>
              <a:rPr lang="en-US" dirty="0" smtClean="0"/>
              <a:t>, new servers, </a:t>
            </a:r>
            <a:r>
              <a:rPr lang="en-US" dirty="0" err="1" smtClean="0"/>
              <a:t>cpu</a:t>
            </a:r>
            <a:r>
              <a:rPr lang="en-US" dirty="0" smtClean="0"/>
              <a:t> machine location)</a:t>
            </a:r>
          </a:p>
          <a:p>
            <a:pPr marL="609600" indent="-609600">
              <a:defRPr/>
            </a:pPr>
            <a:r>
              <a:rPr lang="en-US" dirty="0" smtClean="0"/>
              <a:t>We will give basic recovery procedures</a:t>
            </a:r>
          </a:p>
          <a:p>
            <a:pPr marL="609600" indent="-609600">
              <a:defRPr/>
            </a:pPr>
            <a:endParaRPr lang="en-US" dirty="0" smtClean="0"/>
          </a:p>
          <a:p>
            <a:pPr marL="609600" indent="-609600"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62B0A47-CB42-460B-AB5A-A27542368568}" type="datetime1">
              <a:rPr lang="en-US"/>
              <a:pPr>
                <a:defRPr/>
              </a:pPr>
              <a:t>3/9/2009</a:t>
            </a:fld>
            <a:endParaRPr lang="en-US"/>
          </a:p>
        </p:txBody>
      </p:sp>
      <p:sp>
        <p:nvSpPr>
          <p:cNvPr id="4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Software Group</a:t>
            </a:r>
          </a:p>
        </p:txBody>
      </p:sp>
      <p:sp>
        <p:nvSpPr>
          <p:cNvPr id="4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7019DC-89BC-4206-AC54-883DF3468D35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39966"/>
                </a:solidFill>
              </a:rPr>
              <a:t>The situation today</a:t>
            </a:r>
          </a:p>
        </p:txBody>
      </p:sp>
      <p:sp>
        <p:nvSpPr>
          <p:cNvPr id="5126" name="Rectangle 4"/>
          <p:cNvSpPr>
            <a:spLocks noChangeArrowheads="1"/>
          </p:cNvSpPr>
          <p:nvPr/>
        </p:nvSpPr>
        <p:spPr bwMode="auto">
          <a:xfrm>
            <a:off x="1428750" y="1317625"/>
            <a:ext cx="2676525" cy="825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7" name="Text Box 5"/>
          <p:cNvSpPr txBox="1">
            <a:spLocks noChangeArrowheads="1"/>
          </p:cNvSpPr>
          <p:nvPr/>
        </p:nvSpPr>
        <p:spPr bwMode="auto">
          <a:xfrm>
            <a:off x="1479550" y="1441450"/>
            <a:ext cx="862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VME</a:t>
            </a:r>
          </a:p>
        </p:txBody>
      </p:sp>
      <p:sp>
        <p:nvSpPr>
          <p:cNvPr id="5128" name="Rectangle 6"/>
          <p:cNvSpPr>
            <a:spLocks noChangeArrowheads="1"/>
          </p:cNvSpPr>
          <p:nvPr/>
        </p:nvSpPr>
        <p:spPr bwMode="auto">
          <a:xfrm>
            <a:off x="3449638" y="1317625"/>
            <a:ext cx="427037" cy="825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9" name="Text Box 7"/>
          <p:cNvSpPr txBox="1">
            <a:spLocks noChangeArrowheads="1"/>
          </p:cNvSpPr>
          <p:nvPr/>
        </p:nvSpPr>
        <p:spPr bwMode="auto">
          <a:xfrm rot="-5400000">
            <a:off x="3191669" y="1427957"/>
            <a:ext cx="9731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ADC</a:t>
            </a:r>
          </a:p>
        </p:txBody>
      </p:sp>
      <p:sp>
        <p:nvSpPr>
          <p:cNvPr id="5130" name="Text Box 9"/>
          <p:cNvSpPr txBox="1">
            <a:spLocks noChangeArrowheads="1"/>
          </p:cNvSpPr>
          <p:nvPr/>
        </p:nvSpPr>
        <p:spPr bwMode="auto">
          <a:xfrm>
            <a:off x="1527175" y="838200"/>
            <a:ext cx="64055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339966"/>
                </a:solidFill>
              </a:rPr>
              <a:t>Pr29,28</a:t>
            </a:r>
            <a:r>
              <a:rPr lang="en-US">
                <a:solidFill>
                  <a:srgbClr val="FF0000"/>
                </a:solidFill>
              </a:rPr>
              <a:t>,(29,70,80 replaced recently by ADC7674)</a:t>
            </a:r>
          </a:p>
        </p:txBody>
      </p:sp>
      <p:sp>
        <p:nvSpPr>
          <p:cNvPr id="172043" name="Text Box 11"/>
          <p:cNvSpPr txBox="1">
            <a:spLocks noChangeArrowheads="1"/>
          </p:cNvSpPr>
          <p:nvPr/>
        </p:nvSpPr>
        <p:spPr bwMode="auto">
          <a:xfrm>
            <a:off x="912813" y="5664200"/>
            <a:ext cx="26336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i="1">
                <a:effectLst>
                  <a:outerShdw blurRad="38100" dist="38100" dir="2700000" algn="tl">
                    <a:srgbClr val="C0C0C0"/>
                  </a:outerShdw>
                </a:effectLst>
                <a:sym typeface="Wingdings" pitchFamily="2" charset="2"/>
              </a:rPr>
              <a:t> </a:t>
            </a:r>
            <a:r>
              <a:rPr lang="en-US" i="1">
                <a:effectLst>
                  <a:outerShdw blurRad="38100" dist="38100" dir="2700000" algn="tl">
                    <a:srgbClr val="C0C0C0"/>
                  </a:outerShdw>
                </a:effectLst>
              </a:rPr>
              <a:t>Computing room</a:t>
            </a:r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1196975" y="4064000"/>
            <a:ext cx="2581275" cy="914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3" name="Text Box 13"/>
          <p:cNvSpPr txBox="1">
            <a:spLocks noChangeArrowheads="1"/>
          </p:cNvSpPr>
          <p:nvPr/>
        </p:nvSpPr>
        <p:spPr bwMode="auto">
          <a:xfrm>
            <a:off x="1196975" y="4098925"/>
            <a:ext cx="10318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PC</a:t>
            </a:r>
          </a:p>
          <a:p>
            <a:r>
              <a:rPr lang="en-US"/>
              <a:t>RACK</a:t>
            </a:r>
          </a:p>
        </p:txBody>
      </p:sp>
      <p:sp>
        <p:nvSpPr>
          <p:cNvPr id="5134" name="Text Box 14"/>
          <p:cNvSpPr txBox="1">
            <a:spLocks noChangeArrowheads="1"/>
          </p:cNvSpPr>
          <p:nvPr/>
        </p:nvSpPr>
        <p:spPr bwMode="auto">
          <a:xfrm>
            <a:off x="889000" y="4892675"/>
            <a:ext cx="34321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339966"/>
                </a:solidFill>
              </a:rPr>
              <a:t>PrITF,GcLocking, </a:t>
            </a:r>
            <a:r>
              <a:rPr lang="en-US">
                <a:solidFill>
                  <a:srgbClr val="FF0000"/>
                </a:solidFill>
              </a:rPr>
              <a:t>rtpc06</a:t>
            </a:r>
          </a:p>
          <a:p>
            <a:r>
              <a:rPr lang="en-US">
                <a:solidFill>
                  <a:srgbClr val="339966"/>
                </a:solidFill>
              </a:rPr>
              <a:t>GcAlignment </a:t>
            </a:r>
            <a:r>
              <a:rPr lang="en-US">
                <a:solidFill>
                  <a:srgbClr val="FF5050"/>
                </a:solidFill>
              </a:rPr>
              <a:t>rtpc20</a:t>
            </a:r>
            <a:endParaRPr lang="en-US">
              <a:solidFill>
                <a:srgbClr val="339966"/>
              </a:solidFill>
            </a:endParaRPr>
          </a:p>
          <a:p>
            <a:r>
              <a:rPr lang="en-US">
                <a:solidFill>
                  <a:srgbClr val="FF5050"/>
                </a:solidFill>
              </a:rPr>
              <a:t>, </a:t>
            </a:r>
          </a:p>
        </p:txBody>
      </p:sp>
      <p:sp>
        <p:nvSpPr>
          <p:cNvPr id="5135" name="Text Box 19"/>
          <p:cNvSpPr txBox="1">
            <a:spLocks noChangeArrowheads="1"/>
          </p:cNvSpPr>
          <p:nvPr/>
        </p:nvSpPr>
        <p:spPr bwMode="auto">
          <a:xfrm rot="-5400000">
            <a:off x="2544763" y="1330325"/>
            <a:ext cx="8953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RIO</a:t>
            </a:r>
          </a:p>
          <a:p>
            <a:r>
              <a:rPr lang="en-US"/>
              <a:t>Tolm</a:t>
            </a:r>
          </a:p>
        </p:txBody>
      </p:sp>
      <p:sp>
        <p:nvSpPr>
          <p:cNvPr id="5136" name="Rectangle 20"/>
          <p:cNvSpPr>
            <a:spLocks noChangeArrowheads="1"/>
          </p:cNvSpPr>
          <p:nvPr/>
        </p:nvSpPr>
        <p:spPr bwMode="auto">
          <a:xfrm>
            <a:off x="2528888" y="1317625"/>
            <a:ext cx="920750" cy="825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7" name="Rectangle 21"/>
          <p:cNvSpPr>
            <a:spLocks noChangeArrowheads="1"/>
          </p:cNvSpPr>
          <p:nvPr/>
        </p:nvSpPr>
        <p:spPr bwMode="auto">
          <a:xfrm>
            <a:off x="5016500" y="3314700"/>
            <a:ext cx="3160713" cy="749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8" name="Rectangle 22"/>
          <p:cNvSpPr>
            <a:spLocks noChangeArrowheads="1"/>
          </p:cNvSpPr>
          <p:nvPr/>
        </p:nvSpPr>
        <p:spPr bwMode="auto">
          <a:xfrm>
            <a:off x="5016500" y="3429000"/>
            <a:ext cx="862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VME</a:t>
            </a:r>
          </a:p>
        </p:txBody>
      </p:sp>
      <p:sp>
        <p:nvSpPr>
          <p:cNvPr id="172055" name="Text Box 23"/>
          <p:cNvSpPr txBox="1">
            <a:spLocks noChangeArrowheads="1"/>
          </p:cNvSpPr>
          <p:nvPr/>
        </p:nvSpPr>
        <p:spPr bwMode="auto">
          <a:xfrm>
            <a:off x="6270625" y="4613275"/>
            <a:ext cx="19065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/>
              <a:t>C36</a:t>
            </a:r>
          </a:p>
          <a:p>
            <a:pPr>
              <a:defRPr/>
            </a:pPr>
            <a:r>
              <a:rPr lang="en-US" i="1">
                <a:effectLst>
                  <a:outerShdw blurRad="38100" dist="38100" dir="2700000" algn="tl">
                    <a:srgbClr val="C0C0C0"/>
                  </a:outerShdw>
                </a:effectLst>
                <a:sym typeface="Wingdings" pitchFamily="2" charset="2"/>
              </a:rPr>
              <a:t> </a:t>
            </a:r>
            <a:r>
              <a:rPr lang="en-US" i="1">
                <a:effectLst>
                  <a:outerShdw blurRad="38100" dist="38100" dir="2700000" algn="tl">
                    <a:srgbClr val="C0C0C0"/>
                  </a:outerShdw>
                </a:effectLst>
              </a:rPr>
              <a:t>DAQ room</a:t>
            </a:r>
          </a:p>
        </p:txBody>
      </p:sp>
      <p:sp>
        <p:nvSpPr>
          <p:cNvPr id="5140" name="Rectangle 24"/>
          <p:cNvSpPr>
            <a:spLocks noChangeArrowheads="1"/>
          </p:cNvSpPr>
          <p:nvPr/>
        </p:nvSpPr>
        <p:spPr bwMode="auto">
          <a:xfrm>
            <a:off x="6646863" y="3314700"/>
            <a:ext cx="920750" cy="749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41" name="Rectangle 25"/>
          <p:cNvSpPr>
            <a:spLocks noChangeArrowheads="1"/>
          </p:cNvSpPr>
          <p:nvPr/>
        </p:nvSpPr>
        <p:spPr bwMode="auto">
          <a:xfrm rot="-5400000">
            <a:off x="6573045" y="3209131"/>
            <a:ext cx="9826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RIO</a:t>
            </a:r>
          </a:p>
          <a:p>
            <a:r>
              <a:rPr lang="en-US"/>
              <a:t>Tolm</a:t>
            </a:r>
          </a:p>
        </p:txBody>
      </p:sp>
      <p:sp>
        <p:nvSpPr>
          <p:cNvPr id="5142" name="Text Box 26"/>
          <p:cNvSpPr txBox="1">
            <a:spLocks noChangeArrowheads="1"/>
          </p:cNvSpPr>
          <p:nvPr/>
        </p:nvSpPr>
        <p:spPr bwMode="auto">
          <a:xfrm>
            <a:off x="6948488" y="4603750"/>
            <a:ext cx="19351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5050"/>
                </a:solidFill>
              </a:rPr>
              <a:t>Rio36a,rio38a</a:t>
            </a:r>
          </a:p>
        </p:txBody>
      </p:sp>
      <p:sp>
        <p:nvSpPr>
          <p:cNvPr id="5143" name="Text Box 27"/>
          <p:cNvSpPr txBox="1">
            <a:spLocks noChangeArrowheads="1"/>
          </p:cNvSpPr>
          <p:nvPr/>
        </p:nvSpPr>
        <p:spPr bwMode="auto">
          <a:xfrm>
            <a:off x="6424613" y="4098925"/>
            <a:ext cx="18605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339966"/>
                </a:solidFill>
              </a:rPr>
              <a:t>GC_GTW1/2</a:t>
            </a:r>
          </a:p>
        </p:txBody>
      </p:sp>
      <p:cxnSp>
        <p:nvCxnSpPr>
          <p:cNvPr id="5144" name="AutoShape 28"/>
          <p:cNvCxnSpPr>
            <a:cxnSpLocks noChangeShapeType="1"/>
            <a:stCxn id="5132" idx="3"/>
            <a:endCxn id="5140" idx="2"/>
          </p:cNvCxnSpPr>
          <p:nvPr/>
        </p:nvCxnSpPr>
        <p:spPr bwMode="auto">
          <a:xfrm flipV="1">
            <a:off x="3778250" y="4064000"/>
            <a:ext cx="3328988" cy="457200"/>
          </a:xfrm>
          <a:prstGeom prst="bentConnector2">
            <a:avLst/>
          </a:prstGeom>
          <a:noFill/>
          <a:ln w="38100">
            <a:solidFill>
              <a:srgbClr val="339966"/>
            </a:solidFill>
            <a:miter lim="800000"/>
            <a:headEnd/>
            <a:tailEnd type="triangle" w="med" len="med"/>
          </a:ln>
        </p:spPr>
      </p:cxnSp>
      <p:sp>
        <p:nvSpPr>
          <p:cNvPr id="5145" name="Rectangle 29"/>
          <p:cNvSpPr>
            <a:spLocks noChangeArrowheads="1"/>
          </p:cNvSpPr>
          <p:nvPr/>
        </p:nvSpPr>
        <p:spPr bwMode="auto">
          <a:xfrm>
            <a:off x="2528888" y="4064000"/>
            <a:ext cx="457200" cy="914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46" name="Rectangle 30"/>
          <p:cNvSpPr>
            <a:spLocks noChangeArrowheads="1"/>
          </p:cNvSpPr>
          <p:nvPr/>
        </p:nvSpPr>
        <p:spPr bwMode="auto">
          <a:xfrm rot="-5400000">
            <a:off x="2218532" y="4201319"/>
            <a:ext cx="1090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RTPC</a:t>
            </a:r>
          </a:p>
        </p:txBody>
      </p:sp>
      <p:sp>
        <p:nvSpPr>
          <p:cNvPr id="5147" name="Rectangle 31"/>
          <p:cNvSpPr>
            <a:spLocks noChangeArrowheads="1"/>
          </p:cNvSpPr>
          <p:nvPr/>
        </p:nvSpPr>
        <p:spPr bwMode="auto">
          <a:xfrm rot="-5400000">
            <a:off x="6012657" y="3464719"/>
            <a:ext cx="811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DOL</a:t>
            </a:r>
          </a:p>
        </p:txBody>
      </p:sp>
      <p:sp>
        <p:nvSpPr>
          <p:cNvPr id="5148" name="Rectangle 32"/>
          <p:cNvSpPr>
            <a:spLocks noChangeArrowheads="1"/>
          </p:cNvSpPr>
          <p:nvPr/>
        </p:nvSpPr>
        <p:spPr bwMode="auto">
          <a:xfrm>
            <a:off x="6196013" y="3314700"/>
            <a:ext cx="457200" cy="749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49" name="Rectangle 33"/>
          <p:cNvSpPr>
            <a:spLocks noChangeArrowheads="1"/>
          </p:cNvSpPr>
          <p:nvPr/>
        </p:nvSpPr>
        <p:spPr bwMode="auto">
          <a:xfrm>
            <a:off x="4473575" y="1317625"/>
            <a:ext cx="3298825" cy="825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50" name="Text Box 35"/>
          <p:cNvSpPr txBox="1">
            <a:spLocks noChangeArrowheads="1"/>
          </p:cNvSpPr>
          <p:nvPr/>
        </p:nvSpPr>
        <p:spPr bwMode="auto">
          <a:xfrm>
            <a:off x="4457700" y="1441450"/>
            <a:ext cx="862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VME</a:t>
            </a:r>
          </a:p>
        </p:txBody>
      </p:sp>
      <p:sp>
        <p:nvSpPr>
          <p:cNvPr id="5151" name="Rectangle 36"/>
          <p:cNvSpPr>
            <a:spLocks noChangeArrowheads="1"/>
          </p:cNvSpPr>
          <p:nvPr/>
        </p:nvSpPr>
        <p:spPr bwMode="auto">
          <a:xfrm>
            <a:off x="6148388" y="1317625"/>
            <a:ext cx="457200" cy="825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52" name="Rectangle 37"/>
          <p:cNvSpPr>
            <a:spLocks noChangeArrowheads="1"/>
          </p:cNvSpPr>
          <p:nvPr/>
        </p:nvSpPr>
        <p:spPr bwMode="auto">
          <a:xfrm rot="-5400000">
            <a:off x="6022182" y="1483519"/>
            <a:ext cx="709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RIO</a:t>
            </a:r>
          </a:p>
        </p:txBody>
      </p:sp>
      <p:sp>
        <p:nvSpPr>
          <p:cNvPr id="5153" name="Rectangle 38"/>
          <p:cNvSpPr>
            <a:spLocks noChangeArrowheads="1"/>
          </p:cNvSpPr>
          <p:nvPr/>
        </p:nvSpPr>
        <p:spPr bwMode="auto">
          <a:xfrm rot="-5400000">
            <a:off x="5514181" y="1494632"/>
            <a:ext cx="811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DOL</a:t>
            </a:r>
          </a:p>
        </p:txBody>
      </p:sp>
      <p:sp>
        <p:nvSpPr>
          <p:cNvPr id="5154" name="Rectangle 39"/>
          <p:cNvSpPr>
            <a:spLocks noChangeArrowheads="1"/>
          </p:cNvSpPr>
          <p:nvPr/>
        </p:nvSpPr>
        <p:spPr bwMode="auto">
          <a:xfrm>
            <a:off x="5691188" y="1317625"/>
            <a:ext cx="457200" cy="825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55" name="Rectangle 40"/>
          <p:cNvSpPr>
            <a:spLocks noChangeArrowheads="1"/>
          </p:cNvSpPr>
          <p:nvPr/>
        </p:nvSpPr>
        <p:spPr bwMode="auto">
          <a:xfrm>
            <a:off x="6605588" y="1317625"/>
            <a:ext cx="457200" cy="825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56" name="Rectangle 44"/>
          <p:cNvSpPr>
            <a:spLocks noChangeArrowheads="1"/>
          </p:cNvSpPr>
          <p:nvPr/>
        </p:nvSpPr>
        <p:spPr bwMode="auto">
          <a:xfrm rot="-5400000">
            <a:off x="6461919" y="1500982"/>
            <a:ext cx="7445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DSP</a:t>
            </a:r>
          </a:p>
        </p:txBody>
      </p:sp>
      <p:cxnSp>
        <p:nvCxnSpPr>
          <p:cNvPr id="5157" name="AutoShape 45"/>
          <p:cNvCxnSpPr>
            <a:cxnSpLocks noChangeShapeType="1"/>
            <a:stCxn id="5148" idx="0"/>
            <a:endCxn id="5154" idx="2"/>
          </p:cNvCxnSpPr>
          <p:nvPr/>
        </p:nvCxnSpPr>
        <p:spPr bwMode="auto">
          <a:xfrm rot="5400000" flipH="1">
            <a:off x="5586413" y="2476500"/>
            <a:ext cx="1171575" cy="504825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339966"/>
            </a:solidFill>
            <a:miter lim="800000"/>
            <a:headEnd/>
            <a:tailEnd type="triangle" w="med" len="med"/>
          </a:ln>
        </p:spPr>
      </p:cxnSp>
      <p:sp>
        <p:nvSpPr>
          <p:cNvPr id="5158" name="Rectangle 52"/>
          <p:cNvSpPr>
            <a:spLocks noChangeArrowheads="1"/>
          </p:cNvSpPr>
          <p:nvPr/>
        </p:nvSpPr>
        <p:spPr bwMode="auto">
          <a:xfrm>
            <a:off x="123825" y="2292350"/>
            <a:ext cx="2217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339966"/>
                </a:solidFill>
              </a:rPr>
              <a:t>Qr34,Qr72,Qr82</a:t>
            </a:r>
          </a:p>
        </p:txBody>
      </p:sp>
      <p:cxnSp>
        <p:nvCxnSpPr>
          <p:cNvPr id="5159" name="AutoShape 56"/>
          <p:cNvCxnSpPr>
            <a:cxnSpLocks noChangeShapeType="1"/>
          </p:cNvCxnSpPr>
          <p:nvPr/>
        </p:nvCxnSpPr>
        <p:spPr bwMode="auto">
          <a:xfrm rot="5400000">
            <a:off x="2065338" y="2987675"/>
            <a:ext cx="1920875" cy="231775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339966"/>
            </a:solidFill>
            <a:miter lim="800000"/>
            <a:headEnd/>
            <a:tailEnd type="triangle" w="med" len="med"/>
          </a:ln>
        </p:spPr>
      </p:cxnSp>
      <p:sp>
        <p:nvSpPr>
          <p:cNvPr id="5160" name="Rectangle 57"/>
          <p:cNvSpPr>
            <a:spLocks noChangeArrowheads="1"/>
          </p:cNvSpPr>
          <p:nvPr/>
        </p:nvSpPr>
        <p:spPr bwMode="auto">
          <a:xfrm>
            <a:off x="0" y="2749550"/>
            <a:ext cx="2757488" cy="825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61" name="Text Box 58"/>
          <p:cNvSpPr txBox="1">
            <a:spLocks noChangeArrowheads="1"/>
          </p:cNvSpPr>
          <p:nvPr/>
        </p:nvSpPr>
        <p:spPr bwMode="auto">
          <a:xfrm>
            <a:off x="50800" y="2873375"/>
            <a:ext cx="862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VME</a:t>
            </a:r>
          </a:p>
        </p:txBody>
      </p:sp>
      <p:sp>
        <p:nvSpPr>
          <p:cNvPr id="5162" name="Rectangle 59"/>
          <p:cNvSpPr>
            <a:spLocks noChangeArrowheads="1"/>
          </p:cNvSpPr>
          <p:nvPr/>
        </p:nvSpPr>
        <p:spPr bwMode="auto">
          <a:xfrm>
            <a:off x="2020888" y="2749550"/>
            <a:ext cx="427037" cy="825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63" name="Text Box 60"/>
          <p:cNvSpPr txBox="1">
            <a:spLocks noChangeArrowheads="1"/>
          </p:cNvSpPr>
          <p:nvPr/>
        </p:nvSpPr>
        <p:spPr bwMode="auto">
          <a:xfrm rot="-5400000">
            <a:off x="1762919" y="2859882"/>
            <a:ext cx="9731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ADC</a:t>
            </a:r>
          </a:p>
        </p:txBody>
      </p:sp>
      <p:sp>
        <p:nvSpPr>
          <p:cNvPr id="5164" name="Rectangle 65"/>
          <p:cNvSpPr>
            <a:spLocks noChangeArrowheads="1"/>
          </p:cNvSpPr>
          <p:nvPr/>
        </p:nvSpPr>
        <p:spPr bwMode="auto">
          <a:xfrm>
            <a:off x="1100138" y="2749550"/>
            <a:ext cx="920750" cy="825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65" name="Rectangle 66"/>
          <p:cNvSpPr>
            <a:spLocks noChangeArrowheads="1"/>
          </p:cNvSpPr>
          <p:nvPr/>
        </p:nvSpPr>
        <p:spPr bwMode="auto">
          <a:xfrm rot="-5400000">
            <a:off x="1031876" y="2740025"/>
            <a:ext cx="990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RIO</a:t>
            </a:r>
          </a:p>
          <a:p>
            <a:r>
              <a:rPr lang="en-US"/>
              <a:t>Tolm</a:t>
            </a:r>
          </a:p>
        </p:txBody>
      </p:sp>
      <p:cxnSp>
        <p:nvCxnSpPr>
          <p:cNvPr id="5166" name="AutoShape 67"/>
          <p:cNvCxnSpPr>
            <a:cxnSpLocks noChangeShapeType="1"/>
            <a:stCxn id="5164" idx="2"/>
            <a:endCxn id="5145" idx="0"/>
          </p:cNvCxnSpPr>
          <p:nvPr/>
        </p:nvCxnSpPr>
        <p:spPr bwMode="auto">
          <a:xfrm rot="16200000" flipH="1">
            <a:off x="1914526" y="3221037"/>
            <a:ext cx="488950" cy="1196975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339966"/>
            </a:solidFill>
            <a:miter lim="800000"/>
            <a:headEnd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69993C7-E1B4-4C9D-8656-97FB638025DA}" type="datetime1">
              <a:rPr lang="en-US"/>
              <a:pPr>
                <a:defRPr/>
              </a:pPr>
              <a:t>3/9/2009</a:t>
            </a:fld>
            <a:endParaRPr lang="en-US"/>
          </a:p>
        </p:txBody>
      </p:sp>
      <p:sp>
        <p:nvSpPr>
          <p:cNvPr id="2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Software Group</a:t>
            </a:r>
          </a:p>
        </p:txBody>
      </p:sp>
      <p:sp>
        <p:nvSpPr>
          <p:cNvPr id="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CC4F69-30A2-48D3-9206-08E3F076F065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39966"/>
                </a:solidFill>
              </a:rPr>
              <a:t>NEW ITF operation client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686800" cy="6019800"/>
          </a:xfrm>
        </p:spPr>
        <p:txBody>
          <a:bodyPr/>
          <a:lstStyle/>
          <a:p>
            <a:pPr marL="533400" indent="-533400">
              <a:buFont typeface="Wingdings" pitchFamily="2" charset="2"/>
              <a:buChar char="à"/>
              <a:defRPr/>
            </a:pPr>
            <a:r>
              <a:rPr lang="en-US" smtClean="0"/>
              <a:t>ClITFCtrl.cfg (in the locking menu)</a:t>
            </a:r>
          </a:p>
          <a:p>
            <a:pPr marL="533400" indent="-533400">
              <a:defRPr/>
            </a:pPr>
            <a:endParaRPr lang="en-US" smtClean="0"/>
          </a:p>
        </p:txBody>
      </p:sp>
      <p:sp>
        <p:nvSpPr>
          <p:cNvPr id="173061" name="Text Box 5"/>
          <p:cNvSpPr txBox="1">
            <a:spLocks noChangeArrowheads="1"/>
          </p:cNvSpPr>
          <p:nvPr/>
        </p:nvSpPr>
        <p:spPr bwMode="auto">
          <a:xfrm>
            <a:off x="0" y="3486150"/>
            <a:ext cx="15605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FF505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ITF critical</a:t>
            </a:r>
          </a:p>
        </p:txBody>
      </p:sp>
      <p:sp>
        <p:nvSpPr>
          <p:cNvPr id="6152" name="Line 6"/>
          <p:cNvSpPr>
            <a:spLocks noChangeShapeType="1"/>
          </p:cNvSpPr>
          <p:nvPr/>
        </p:nvSpPr>
        <p:spPr bwMode="auto">
          <a:xfrm flipV="1">
            <a:off x="1258888" y="3152775"/>
            <a:ext cx="1260475" cy="581025"/>
          </a:xfrm>
          <a:prstGeom prst="line">
            <a:avLst/>
          </a:prstGeom>
          <a:noFill/>
          <a:ln w="9525">
            <a:solidFill>
              <a:srgbClr val="FF505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53" name="Line 7"/>
          <p:cNvSpPr>
            <a:spLocks noChangeShapeType="1"/>
          </p:cNvSpPr>
          <p:nvPr/>
        </p:nvSpPr>
        <p:spPr bwMode="auto">
          <a:xfrm>
            <a:off x="1258888" y="3733800"/>
            <a:ext cx="1260475" cy="409575"/>
          </a:xfrm>
          <a:prstGeom prst="line">
            <a:avLst/>
          </a:prstGeom>
          <a:noFill/>
          <a:ln w="9525">
            <a:solidFill>
              <a:srgbClr val="FF505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54" name="Line 8"/>
          <p:cNvSpPr>
            <a:spLocks noChangeShapeType="1"/>
          </p:cNvSpPr>
          <p:nvPr/>
        </p:nvSpPr>
        <p:spPr bwMode="auto">
          <a:xfrm>
            <a:off x="1258888" y="3733800"/>
            <a:ext cx="1260475" cy="800100"/>
          </a:xfrm>
          <a:prstGeom prst="line">
            <a:avLst/>
          </a:prstGeom>
          <a:noFill/>
          <a:ln w="9525">
            <a:solidFill>
              <a:srgbClr val="FF505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55" name="Text Box 9"/>
          <p:cNvSpPr txBox="1">
            <a:spLocks noChangeArrowheads="1"/>
          </p:cNvSpPr>
          <p:nvPr/>
        </p:nvSpPr>
        <p:spPr bwMode="auto">
          <a:xfrm>
            <a:off x="231775" y="5072063"/>
            <a:ext cx="1536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3333CC"/>
                </a:solidFill>
              </a:rPr>
              <a:t>monitoring</a:t>
            </a:r>
          </a:p>
        </p:txBody>
      </p:sp>
      <p:sp>
        <p:nvSpPr>
          <p:cNvPr id="6156" name="Line 10"/>
          <p:cNvSpPr>
            <a:spLocks noChangeShapeType="1"/>
          </p:cNvSpPr>
          <p:nvPr/>
        </p:nvSpPr>
        <p:spPr bwMode="auto">
          <a:xfrm>
            <a:off x="1768475" y="5346700"/>
            <a:ext cx="750888" cy="46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57" name="Line 11"/>
          <p:cNvSpPr>
            <a:spLocks noChangeShapeType="1"/>
          </p:cNvSpPr>
          <p:nvPr/>
        </p:nvSpPr>
        <p:spPr bwMode="auto">
          <a:xfrm flipV="1">
            <a:off x="1768475" y="5114925"/>
            <a:ext cx="750888" cy="231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58" name="Line 12"/>
          <p:cNvSpPr>
            <a:spLocks noChangeShapeType="1"/>
          </p:cNvSpPr>
          <p:nvPr/>
        </p:nvSpPr>
        <p:spPr bwMode="auto">
          <a:xfrm>
            <a:off x="1763713" y="5346700"/>
            <a:ext cx="750887" cy="241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59" name="Text Box 13"/>
          <p:cNvSpPr txBox="1">
            <a:spLocks noChangeArrowheads="1"/>
          </p:cNvSpPr>
          <p:nvPr/>
        </p:nvSpPr>
        <p:spPr bwMode="auto">
          <a:xfrm>
            <a:off x="231775" y="2208213"/>
            <a:ext cx="1839913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339966"/>
                </a:solidFill>
              </a:rPr>
              <a:t>Packet</a:t>
            </a:r>
          </a:p>
          <a:p>
            <a:r>
              <a:rPr lang="en-US">
                <a:solidFill>
                  <a:srgbClr val="339966"/>
                </a:solidFill>
              </a:rPr>
              <a:t>configuration</a:t>
            </a:r>
          </a:p>
        </p:txBody>
      </p:sp>
      <p:sp>
        <p:nvSpPr>
          <p:cNvPr id="6160" name="Line 14"/>
          <p:cNvSpPr>
            <a:spLocks noChangeShapeType="1"/>
          </p:cNvSpPr>
          <p:nvPr/>
        </p:nvSpPr>
        <p:spPr bwMode="auto">
          <a:xfrm flipV="1">
            <a:off x="2085975" y="2517775"/>
            <a:ext cx="433388" cy="168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61" name="Line 15"/>
          <p:cNvSpPr>
            <a:spLocks noChangeShapeType="1"/>
          </p:cNvSpPr>
          <p:nvPr/>
        </p:nvSpPr>
        <p:spPr bwMode="auto">
          <a:xfrm>
            <a:off x="2085975" y="2686050"/>
            <a:ext cx="433388" cy="819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62" name="Line 16"/>
          <p:cNvSpPr>
            <a:spLocks noChangeShapeType="1"/>
          </p:cNvSpPr>
          <p:nvPr/>
        </p:nvSpPr>
        <p:spPr bwMode="auto">
          <a:xfrm flipV="1">
            <a:off x="1258888" y="2917825"/>
            <a:ext cx="1260475" cy="815975"/>
          </a:xfrm>
          <a:prstGeom prst="line">
            <a:avLst/>
          </a:prstGeom>
          <a:noFill/>
          <a:ln w="9525">
            <a:solidFill>
              <a:srgbClr val="FF505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63" name="Text Box 19"/>
          <p:cNvSpPr txBox="1">
            <a:spLocks noChangeArrowheads="1"/>
          </p:cNvSpPr>
          <p:nvPr/>
        </p:nvSpPr>
        <p:spPr bwMode="auto">
          <a:xfrm>
            <a:off x="3697288" y="3362325"/>
            <a:ext cx="638175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5050"/>
                </a:solidFill>
              </a:rPr>
              <a:t>rtpc20</a:t>
            </a:r>
          </a:p>
        </p:txBody>
      </p:sp>
      <p:sp>
        <p:nvSpPr>
          <p:cNvPr id="6164" name="Text Box 20"/>
          <p:cNvSpPr txBox="1">
            <a:spLocks noChangeArrowheads="1"/>
          </p:cNvSpPr>
          <p:nvPr/>
        </p:nvSpPr>
        <p:spPr bwMode="auto">
          <a:xfrm>
            <a:off x="3697288" y="4400550"/>
            <a:ext cx="642937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5050"/>
                </a:solidFill>
              </a:rPr>
              <a:t>rio36a</a:t>
            </a:r>
          </a:p>
        </p:txBody>
      </p:sp>
      <p:sp>
        <p:nvSpPr>
          <p:cNvPr id="6165" name="Text Box 22"/>
          <p:cNvSpPr txBox="1">
            <a:spLocks noChangeArrowheads="1"/>
          </p:cNvSpPr>
          <p:nvPr/>
        </p:nvSpPr>
        <p:spPr bwMode="auto">
          <a:xfrm>
            <a:off x="3683000" y="2336800"/>
            <a:ext cx="638175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5050"/>
                </a:solidFill>
              </a:rPr>
              <a:t>rtpc06</a:t>
            </a:r>
          </a:p>
        </p:txBody>
      </p:sp>
      <p:sp>
        <p:nvSpPr>
          <p:cNvPr id="6166" name="Text Box 23"/>
          <p:cNvSpPr txBox="1">
            <a:spLocks noChangeArrowheads="1"/>
          </p:cNvSpPr>
          <p:nvPr/>
        </p:nvSpPr>
        <p:spPr bwMode="auto">
          <a:xfrm>
            <a:off x="3697288" y="3990975"/>
            <a:ext cx="638175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5050"/>
                </a:solidFill>
              </a:rPr>
              <a:t>rtpc20</a:t>
            </a:r>
          </a:p>
        </p:txBody>
      </p:sp>
      <p:sp>
        <p:nvSpPr>
          <p:cNvPr id="6167" name="Text Box 24"/>
          <p:cNvSpPr txBox="1">
            <a:spLocks noChangeArrowheads="1"/>
          </p:cNvSpPr>
          <p:nvPr/>
        </p:nvSpPr>
        <p:spPr bwMode="auto">
          <a:xfrm>
            <a:off x="3683000" y="3000375"/>
            <a:ext cx="638175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5050"/>
                </a:solidFill>
              </a:rPr>
              <a:t>rtpc06</a:t>
            </a:r>
          </a:p>
        </p:txBody>
      </p:sp>
      <p:sp>
        <p:nvSpPr>
          <p:cNvPr id="6168" name="Text Box 25"/>
          <p:cNvSpPr txBox="1">
            <a:spLocks noChangeArrowheads="1"/>
          </p:cNvSpPr>
          <p:nvPr/>
        </p:nvSpPr>
        <p:spPr bwMode="auto">
          <a:xfrm>
            <a:off x="3679825" y="2733675"/>
            <a:ext cx="638175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5050"/>
                </a:solidFill>
              </a:rPr>
              <a:t>rtpc06</a:t>
            </a:r>
          </a:p>
        </p:txBody>
      </p:sp>
      <p:pic>
        <p:nvPicPr>
          <p:cNvPr id="6169" name="Picture 25" descr="ClITF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9363" y="1719263"/>
            <a:ext cx="6457950" cy="402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70" name="Line 8"/>
          <p:cNvSpPr>
            <a:spLocks noChangeShapeType="1"/>
          </p:cNvSpPr>
          <p:nvPr/>
        </p:nvSpPr>
        <p:spPr bwMode="auto">
          <a:xfrm>
            <a:off x="1258888" y="3733800"/>
            <a:ext cx="1255712" cy="974725"/>
          </a:xfrm>
          <a:prstGeom prst="line">
            <a:avLst/>
          </a:prstGeom>
          <a:noFill/>
          <a:ln w="9525">
            <a:solidFill>
              <a:srgbClr val="FF505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BFC6430-F726-4D20-880D-EE277E1F5C35}" type="datetime1">
              <a:rPr lang="en-US"/>
              <a:pPr>
                <a:defRPr/>
              </a:pPr>
              <a:t>3/9/2009</a:t>
            </a:fld>
            <a:endParaRPr lang="en-US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Software Group</a:t>
            </a: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A94341-2DD2-418E-8FAE-582804D5564B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39966"/>
                </a:solidFill>
              </a:rPr>
              <a:t>DAQ : ClDaqCollect client</a:t>
            </a:r>
            <a:r>
              <a:rPr lang="en-US" smtClean="0"/>
              <a:t> (part 1)</a:t>
            </a:r>
          </a:p>
        </p:txBody>
      </p:sp>
      <p:pic>
        <p:nvPicPr>
          <p:cNvPr id="7174" name="Picture 5" descr="cldaqcollec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57550" y="1628775"/>
            <a:ext cx="588645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5" name="Text Box 6"/>
          <p:cNvSpPr txBox="1">
            <a:spLocks noChangeArrowheads="1"/>
          </p:cNvSpPr>
          <p:nvPr/>
        </p:nvSpPr>
        <p:spPr bwMode="auto">
          <a:xfrm>
            <a:off x="65088" y="2155825"/>
            <a:ext cx="2533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339966"/>
                </a:solidFill>
              </a:rPr>
              <a:t>Tolmframebuilders</a:t>
            </a:r>
          </a:p>
        </p:txBody>
      </p:sp>
      <p:sp>
        <p:nvSpPr>
          <p:cNvPr id="7176" name="Line 7"/>
          <p:cNvSpPr>
            <a:spLocks noChangeShapeType="1"/>
          </p:cNvSpPr>
          <p:nvPr/>
        </p:nvSpPr>
        <p:spPr bwMode="auto">
          <a:xfrm>
            <a:off x="2497138" y="2400300"/>
            <a:ext cx="760412" cy="57150"/>
          </a:xfrm>
          <a:prstGeom prst="line">
            <a:avLst/>
          </a:prstGeom>
          <a:noFill/>
          <a:ln w="9525">
            <a:solidFill>
              <a:srgbClr val="FF505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77" name="Line 8"/>
          <p:cNvSpPr>
            <a:spLocks noChangeShapeType="1"/>
          </p:cNvSpPr>
          <p:nvPr/>
        </p:nvSpPr>
        <p:spPr bwMode="auto">
          <a:xfrm>
            <a:off x="2497138" y="2400300"/>
            <a:ext cx="760412" cy="212725"/>
          </a:xfrm>
          <a:prstGeom prst="line">
            <a:avLst/>
          </a:prstGeom>
          <a:noFill/>
          <a:ln w="9525">
            <a:solidFill>
              <a:srgbClr val="FF505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78" name="Line 9"/>
          <p:cNvSpPr>
            <a:spLocks noChangeShapeType="1"/>
          </p:cNvSpPr>
          <p:nvPr/>
        </p:nvSpPr>
        <p:spPr bwMode="auto">
          <a:xfrm>
            <a:off x="2497138" y="2400300"/>
            <a:ext cx="760412" cy="419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79" name="Line 10"/>
          <p:cNvSpPr>
            <a:spLocks noChangeShapeType="1"/>
          </p:cNvSpPr>
          <p:nvPr/>
        </p:nvSpPr>
        <p:spPr bwMode="auto">
          <a:xfrm>
            <a:off x="2497138" y="2400300"/>
            <a:ext cx="760412" cy="638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80" name="Line 11"/>
          <p:cNvSpPr>
            <a:spLocks noChangeShapeType="1"/>
          </p:cNvSpPr>
          <p:nvPr/>
        </p:nvSpPr>
        <p:spPr bwMode="auto">
          <a:xfrm>
            <a:off x="2497138" y="2400300"/>
            <a:ext cx="760412" cy="866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81" name="Line 12"/>
          <p:cNvSpPr>
            <a:spLocks noChangeShapeType="1"/>
          </p:cNvSpPr>
          <p:nvPr/>
        </p:nvSpPr>
        <p:spPr bwMode="auto">
          <a:xfrm>
            <a:off x="2497138" y="2457450"/>
            <a:ext cx="760412" cy="1038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093" name="Text Box 13"/>
          <p:cNvSpPr txBox="1">
            <a:spLocks noChangeArrowheads="1"/>
          </p:cNvSpPr>
          <p:nvPr/>
        </p:nvSpPr>
        <p:spPr bwMode="auto">
          <a:xfrm>
            <a:off x="241300" y="3267075"/>
            <a:ext cx="261302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FF5050"/>
                </a:solidFill>
              </a:rPr>
              <a:t>DAQ Critical:</a:t>
            </a:r>
          </a:p>
          <a:p>
            <a:pPr>
              <a:defRPr/>
            </a:pPr>
            <a:r>
              <a:rPr lang="en-US" dirty="0" err="1">
                <a:solidFill>
                  <a:srgbClr val="FF5050"/>
                </a:solidFill>
              </a:rPr>
              <a:t>FbLocking,FbAlign</a:t>
            </a:r>
            <a:endParaRPr lang="en-US" dirty="0">
              <a:solidFill>
                <a:srgbClr val="FF5050"/>
              </a:solidFill>
            </a:endParaRPr>
          </a:p>
          <a:p>
            <a:pPr>
              <a:defRPr/>
            </a:pPr>
            <a:r>
              <a:rPr lang="en-US" i="1" dirty="0">
                <a:effectLst>
                  <a:outerShdw blurRad="38100" dist="38100" dir="2700000" algn="tl">
                    <a:srgbClr val="C0C0C0"/>
                  </a:outerShdw>
                </a:effectLst>
                <a:sym typeface="Wingdings" pitchFamily="2" charset="2"/>
              </a:rPr>
              <a:t>Pr channels</a:t>
            </a:r>
          </a:p>
          <a:p>
            <a:pPr>
              <a:defRPr/>
            </a:pPr>
            <a:r>
              <a:rPr lang="en-US" i="1" dirty="0">
                <a:effectLst>
                  <a:outerShdw blurRad="38100" dist="38100" dir="2700000" algn="tl">
                    <a:srgbClr val="C0C0C0"/>
                  </a:outerShdw>
                </a:effectLst>
                <a:sym typeface="Wingdings" pitchFamily="2" charset="2"/>
              </a:rPr>
              <a:t></a:t>
            </a:r>
            <a:r>
              <a:rPr lang="en-US" i="1" dirty="0" err="1">
                <a:effectLst>
                  <a:outerShdw blurRad="38100" dist="38100" dir="2700000" algn="tl">
                    <a:srgbClr val="C0C0C0"/>
                  </a:outerShdw>
                </a:effectLst>
                <a:sym typeface="Wingdings" pitchFamily="2" charset="2"/>
              </a:rPr>
              <a:t>Gc</a:t>
            </a:r>
            <a:r>
              <a:rPr lang="en-US" i="1" dirty="0">
                <a:effectLst>
                  <a:outerShdw blurRad="38100" dist="38100" dir="2700000" algn="tl">
                    <a:srgbClr val="C0C0C0"/>
                  </a:outerShdw>
                </a:effectLst>
                <a:sym typeface="Wingdings" pitchFamily="2" charset="2"/>
              </a:rPr>
              <a:t> channels</a:t>
            </a:r>
            <a:endParaRPr lang="en-US" i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183" name="Text Box 17"/>
          <p:cNvSpPr txBox="1">
            <a:spLocks noChangeArrowheads="1"/>
          </p:cNvSpPr>
          <p:nvPr/>
        </p:nvSpPr>
        <p:spPr bwMode="auto">
          <a:xfrm>
            <a:off x="4164013" y="2501900"/>
            <a:ext cx="638175" cy="274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solidFill>
                  <a:srgbClr val="FF5050"/>
                </a:solidFill>
              </a:rPr>
              <a:t>rtpc20</a:t>
            </a:r>
          </a:p>
        </p:txBody>
      </p:sp>
      <p:sp>
        <p:nvSpPr>
          <p:cNvPr id="7184" name="Text Box 18"/>
          <p:cNvSpPr txBox="1">
            <a:spLocks noChangeArrowheads="1"/>
          </p:cNvSpPr>
          <p:nvPr/>
        </p:nvSpPr>
        <p:spPr bwMode="auto">
          <a:xfrm>
            <a:off x="4164013" y="2686050"/>
            <a:ext cx="638175" cy="274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solidFill>
                  <a:srgbClr val="FF5050"/>
                </a:solidFill>
              </a:rPr>
              <a:t>rtpc17</a:t>
            </a:r>
          </a:p>
        </p:txBody>
      </p:sp>
      <p:sp>
        <p:nvSpPr>
          <p:cNvPr id="7185" name="Text Box 19"/>
          <p:cNvSpPr txBox="1">
            <a:spLocks noChangeArrowheads="1"/>
          </p:cNvSpPr>
          <p:nvPr/>
        </p:nvSpPr>
        <p:spPr bwMode="auto">
          <a:xfrm>
            <a:off x="4164013" y="2881313"/>
            <a:ext cx="638175" cy="2746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solidFill>
                  <a:srgbClr val="FF5050"/>
                </a:solidFill>
              </a:rPr>
              <a:t>rtpc14</a:t>
            </a:r>
          </a:p>
        </p:txBody>
      </p:sp>
      <p:sp>
        <p:nvSpPr>
          <p:cNvPr id="7186" name="Text Box 20"/>
          <p:cNvSpPr txBox="1">
            <a:spLocks noChangeArrowheads="1"/>
          </p:cNvSpPr>
          <p:nvPr/>
        </p:nvSpPr>
        <p:spPr bwMode="auto">
          <a:xfrm>
            <a:off x="4164013" y="3100388"/>
            <a:ext cx="638175" cy="2746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solidFill>
                  <a:srgbClr val="FF5050"/>
                </a:solidFill>
              </a:rPr>
              <a:t>rtpc12</a:t>
            </a:r>
          </a:p>
        </p:txBody>
      </p:sp>
      <p:sp>
        <p:nvSpPr>
          <p:cNvPr id="7187" name="Text Box 21"/>
          <p:cNvSpPr txBox="1">
            <a:spLocks noChangeArrowheads="1"/>
          </p:cNvSpPr>
          <p:nvPr/>
        </p:nvSpPr>
        <p:spPr bwMode="auto">
          <a:xfrm>
            <a:off x="4164013" y="3300413"/>
            <a:ext cx="638175" cy="2746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solidFill>
                  <a:srgbClr val="FF5050"/>
                </a:solidFill>
              </a:rPr>
              <a:t>rtpc13</a:t>
            </a:r>
          </a:p>
        </p:txBody>
      </p:sp>
      <p:sp>
        <p:nvSpPr>
          <p:cNvPr id="7188" name="Text Box 22"/>
          <p:cNvSpPr txBox="1">
            <a:spLocks noChangeArrowheads="1"/>
          </p:cNvSpPr>
          <p:nvPr/>
        </p:nvSpPr>
        <p:spPr bwMode="auto">
          <a:xfrm>
            <a:off x="4164013" y="2306638"/>
            <a:ext cx="638175" cy="2746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solidFill>
                  <a:srgbClr val="FF5050"/>
                </a:solidFill>
              </a:rPr>
              <a:t>rtpc06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B43B178D-F31D-4DAB-8D38-B54F812CB804}" type="datetime1">
              <a:rPr lang="en-US"/>
              <a:pPr>
                <a:defRPr/>
              </a:pPr>
              <a:t>3/9/2009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Software Group</a:t>
            </a:r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DA4A50-51BB-4331-848A-8479806DF52B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39966"/>
                </a:solidFill>
              </a:rPr>
              <a:t>DAQ : ClDaqCollect client</a:t>
            </a:r>
            <a:r>
              <a:rPr lang="en-US" smtClean="0"/>
              <a:t> (part 2)</a:t>
            </a:r>
          </a:p>
        </p:txBody>
      </p:sp>
      <p:sp>
        <p:nvSpPr>
          <p:cNvPr id="8198" name="Text Box 4"/>
          <p:cNvSpPr txBox="1">
            <a:spLocks noChangeArrowheads="1"/>
          </p:cNvSpPr>
          <p:nvPr/>
        </p:nvSpPr>
        <p:spPr bwMode="auto">
          <a:xfrm>
            <a:off x="282575" y="2228850"/>
            <a:ext cx="2214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339966"/>
                </a:solidFill>
              </a:rPr>
              <a:t>TolmConsumers</a:t>
            </a:r>
          </a:p>
        </p:txBody>
      </p:sp>
      <p:sp>
        <p:nvSpPr>
          <p:cNvPr id="8199" name="Line 5"/>
          <p:cNvSpPr>
            <a:spLocks noChangeShapeType="1"/>
          </p:cNvSpPr>
          <p:nvPr/>
        </p:nvSpPr>
        <p:spPr bwMode="auto">
          <a:xfrm>
            <a:off x="2497138" y="2400300"/>
            <a:ext cx="760412" cy="57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00" name="Line 6"/>
          <p:cNvSpPr>
            <a:spLocks noChangeShapeType="1"/>
          </p:cNvSpPr>
          <p:nvPr/>
        </p:nvSpPr>
        <p:spPr bwMode="auto">
          <a:xfrm>
            <a:off x="2497138" y="2400300"/>
            <a:ext cx="760412" cy="212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01" name="Line 7"/>
          <p:cNvSpPr>
            <a:spLocks noChangeShapeType="1"/>
          </p:cNvSpPr>
          <p:nvPr/>
        </p:nvSpPr>
        <p:spPr bwMode="auto">
          <a:xfrm>
            <a:off x="2497138" y="2400300"/>
            <a:ext cx="760412" cy="419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02" name="Line 8"/>
          <p:cNvSpPr>
            <a:spLocks noChangeShapeType="1"/>
          </p:cNvSpPr>
          <p:nvPr/>
        </p:nvSpPr>
        <p:spPr bwMode="auto">
          <a:xfrm>
            <a:off x="2497138" y="2400300"/>
            <a:ext cx="760412" cy="638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03" name="Line 9"/>
          <p:cNvSpPr>
            <a:spLocks noChangeShapeType="1"/>
          </p:cNvSpPr>
          <p:nvPr/>
        </p:nvSpPr>
        <p:spPr bwMode="auto">
          <a:xfrm>
            <a:off x="2497138" y="2400300"/>
            <a:ext cx="760412" cy="866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04" name="Line 10"/>
          <p:cNvSpPr>
            <a:spLocks noChangeShapeType="1"/>
          </p:cNvSpPr>
          <p:nvPr/>
        </p:nvSpPr>
        <p:spPr bwMode="auto">
          <a:xfrm>
            <a:off x="2497138" y="2457450"/>
            <a:ext cx="760412" cy="1038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05" name="Text Box 12"/>
          <p:cNvSpPr txBox="1">
            <a:spLocks noChangeArrowheads="1"/>
          </p:cNvSpPr>
          <p:nvPr/>
        </p:nvSpPr>
        <p:spPr bwMode="auto">
          <a:xfrm>
            <a:off x="4202113" y="2482850"/>
            <a:ext cx="638175" cy="274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solidFill>
                  <a:srgbClr val="FF5050"/>
                </a:solidFill>
              </a:rPr>
              <a:t>rtpc20</a:t>
            </a:r>
          </a:p>
        </p:txBody>
      </p:sp>
      <p:sp>
        <p:nvSpPr>
          <p:cNvPr id="8206" name="Text Box 13"/>
          <p:cNvSpPr txBox="1">
            <a:spLocks noChangeArrowheads="1"/>
          </p:cNvSpPr>
          <p:nvPr/>
        </p:nvSpPr>
        <p:spPr bwMode="auto">
          <a:xfrm>
            <a:off x="4202113" y="2686050"/>
            <a:ext cx="638175" cy="274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solidFill>
                  <a:srgbClr val="FF5050"/>
                </a:solidFill>
              </a:rPr>
              <a:t>rtpc17</a:t>
            </a:r>
          </a:p>
        </p:txBody>
      </p:sp>
      <p:sp>
        <p:nvSpPr>
          <p:cNvPr id="8207" name="Text Box 14"/>
          <p:cNvSpPr txBox="1">
            <a:spLocks noChangeArrowheads="1"/>
          </p:cNvSpPr>
          <p:nvPr/>
        </p:nvSpPr>
        <p:spPr bwMode="auto">
          <a:xfrm>
            <a:off x="4202113" y="2881313"/>
            <a:ext cx="638175" cy="2746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solidFill>
                  <a:srgbClr val="FF5050"/>
                </a:solidFill>
              </a:rPr>
              <a:t>rtpc14</a:t>
            </a:r>
          </a:p>
        </p:txBody>
      </p:sp>
      <p:sp>
        <p:nvSpPr>
          <p:cNvPr id="8208" name="Text Box 15"/>
          <p:cNvSpPr txBox="1">
            <a:spLocks noChangeArrowheads="1"/>
          </p:cNvSpPr>
          <p:nvPr/>
        </p:nvSpPr>
        <p:spPr bwMode="auto">
          <a:xfrm>
            <a:off x="4202113" y="3100388"/>
            <a:ext cx="638175" cy="2746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solidFill>
                  <a:srgbClr val="FF5050"/>
                </a:solidFill>
              </a:rPr>
              <a:t>rtpc12</a:t>
            </a:r>
          </a:p>
        </p:txBody>
      </p:sp>
      <p:sp>
        <p:nvSpPr>
          <p:cNvPr id="8209" name="Text Box 16"/>
          <p:cNvSpPr txBox="1">
            <a:spLocks noChangeArrowheads="1"/>
          </p:cNvSpPr>
          <p:nvPr/>
        </p:nvSpPr>
        <p:spPr bwMode="auto">
          <a:xfrm>
            <a:off x="4202113" y="3300413"/>
            <a:ext cx="638175" cy="2746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solidFill>
                  <a:srgbClr val="FF5050"/>
                </a:solidFill>
              </a:rPr>
              <a:t>rtpc13</a:t>
            </a:r>
          </a:p>
        </p:txBody>
      </p:sp>
      <p:sp>
        <p:nvSpPr>
          <p:cNvPr id="8210" name="Text Box 17"/>
          <p:cNvSpPr txBox="1">
            <a:spLocks noChangeArrowheads="1"/>
          </p:cNvSpPr>
          <p:nvPr/>
        </p:nvSpPr>
        <p:spPr bwMode="auto">
          <a:xfrm>
            <a:off x="4202113" y="2306638"/>
            <a:ext cx="638175" cy="2746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solidFill>
                  <a:srgbClr val="FF5050"/>
                </a:solidFill>
              </a:rPr>
              <a:t>rtpc06</a:t>
            </a:r>
          </a:p>
        </p:txBody>
      </p:sp>
      <p:pic>
        <p:nvPicPr>
          <p:cNvPr id="8211" name="Picture 18" descr="cldaqcollect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05175" y="2262188"/>
            <a:ext cx="5838825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12" name="Text Box 19"/>
          <p:cNvSpPr txBox="1">
            <a:spLocks noChangeArrowheads="1"/>
          </p:cNvSpPr>
          <p:nvPr/>
        </p:nvSpPr>
        <p:spPr bwMode="auto">
          <a:xfrm>
            <a:off x="4202113" y="2528888"/>
            <a:ext cx="638175" cy="2746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solidFill>
                  <a:srgbClr val="FF5050"/>
                </a:solidFill>
              </a:rPr>
              <a:t>rtpc20</a:t>
            </a:r>
          </a:p>
        </p:txBody>
      </p:sp>
      <p:sp>
        <p:nvSpPr>
          <p:cNvPr id="8213" name="Text Box 20"/>
          <p:cNvSpPr txBox="1">
            <a:spLocks noChangeArrowheads="1"/>
          </p:cNvSpPr>
          <p:nvPr/>
        </p:nvSpPr>
        <p:spPr bwMode="auto">
          <a:xfrm>
            <a:off x="4202113" y="2908300"/>
            <a:ext cx="638175" cy="274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solidFill>
                  <a:srgbClr val="FF5050"/>
                </a:solidFill>
              </a:rPr>
              <a:t>rtpc14</a:t>
            </a:r>
          </a:p>
        </p:txBody>
      </p:sp>
      <p:sp>
        <p:nvSpPr>
          <p:cNvPr id="8214" name="Text Box 21"/>
          <p:cNvSpPr txBox="1">
            <a:spLocks noChangeArrowheads="1"/>
          </p:cNvSpPr>
          <p:nvPr/>
        </p:nvSpPr>
        <p:spPr bwMode="auto">
          <a:xfrm>
            <a:off x="4202113" y="3127375"/>
            <a:ext cx="638175" cy="274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solidFill>
                  <a:srgbClr val="FF5050"/>
                </a:solidFill>
              </a:rPr>
              <a:t>rtpc12</a:t>
            </a:r>
          </a:p>
        </p:txBody>
      </p:sp>
      <p:sp>
        <p:nvSpPr>
          <p:cNvPr id="8215" name="Text Box 22"/>
          <p:cNvSpPr txBox="1">
            <a:spLocks noChangeArrowheads="1"/>
          </p:cNvSpPr>
          <p:nvPr/>
        </p:nvSpPr>
        <p:spPr bwMode="auto">
          <a:xfrm>
            <a:off x="4202113" y="3327400"/>
            <a:ext cx="638175" cy="274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solidFill>
                  <a:srgbClr val="FF5050"/>
                </a:solidFill>
              </a:rPr>
              <a:t>rtpc13</a:t>
            </a:r>
          </a:p>
        </p:txBody>
      </p:sp>
      <p:sp>
        <p:nvSpPr>
          <p:cNvPr id="8216" name="Text Box 23"/>
          <p:cNvSpPr txBox="1">
            <a:spLocks noChangeArrowheads="1"/>
          </p:cNvSpPr>
          <p:nvPr/>
        </p:nvSpPr>
        <p:spPr bwMode="auto">
          <a:xfrm>
            <a:off x="4202113" y="2333625"/>
            <a:ext cx="638175" cy="274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solidFill>
                  <a:srgbClr val="FF5050"/>
                </a:solidFill>
              </a:rPr>
              <a:t>rtpc06</a:t>
            </a:r>
          </a:p>
        </p:txBody>
      </p:sp>
      <p:sp>
        <p:nvSpPr>
          <p:cNvPr id="8217" name="Text Box 24"/>
          <p:cNvSpPr txBox="1">
            <a:spLocks noChangeArrowheads="1"/>
          </p:cNvSpPr>
          <p:nvPr/>
        </p:nvSpPr>
        <p:spPr bwMode="auto">
          <a:xfrm>
            <a:off x="4202113" y="2714625"/>
            <a:ext cx="638175" cy="274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solidFill>
                  <a:srgbClr val="FF5050"/>
                </a:solidFill>
              </a:rPr>
              <a:t>rtpc17</a:t>
            </a:r>
          </a:p>
        </p:txBody>
      </p:sp>
      <p:sp>
        <p:nvSpPr>
          <p:cNvPr id="8218" name="AutoShape 27"/>
          <p:cNvSpPr>
            <a:spLocks noChangeArrowheads="1"/>
          </p:cNvSpPr>
          <p:nvPr/>
        </p:nvSpPr>
        <p:spPr bwMode="auto">
          <a:xfrm>
            <a:off x="2252663" y="2784475"/>
            <a:ext cx="828675" cy="1468438"/>
          </a:xfrm>
          <a:prstGeom prst="curvedRightArrow">
            <a:avLst>
              <a:gd name="adj1" fmla="val 12929"/>
              <a:gd name="adj2" fmla="val 40937"/>
              <a:gd name="adj3" fmla="val 4597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6453B09A-3FCA-42DA-BABE-38DCD273D94C}" type="datetime1">
              <a:rPr lang="en-US"/>
              <a:pPr>
                <a:defRPr/>
              </a:pPr>
              <a:t>3/9/2009</a:t>
            </a:fld>
            <a:endParaRPr lang="en-US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Software Group</a:t>
            </a: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9BC0FB-418E-4A66-A9A2-A47028BA5B9F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39966"/>
                </a:solidFill>
              </a:rPr>
              <a:t>DAQ : ClDaqData client</a:t>
            </a:r>
            <a:r>
              <a:rPr lang="en-US" smtClean="0"/>
              <a:t> </a:t>
            </a:r>
          </a:p>
        </p:txBody>
      </p:sp>
      <p:sp>
        <p:nvSpPr>
          <p:cNvPr id="9222" name="Text Box 4"/>
          <p:cNvSpPr txBox="1">
            <a:spLocks noChangeArrowheads="1"/>
          </p:cNvSpPr>
          <p:nvPr/>
        </p:nvSpPr>
        <p:spPr bwMode="auto">
          <a:xfrm>
            <a:off x="735013" y="2000250"/>
            <a:ext cx="15033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339966"/>
                </a:solidFill>
              </a:rPr>
              <a:t>Tolm50Hz</a:t>
            </a:r>
          </a:p>
        </p:txBody>
      </p:sp>
      <p:sp>
        <p:nvSpPr>
          <p:cNvPr id="9223" name="Line 7"/>
          <p:cNvSpPr>
            <a:spLocks noChangeShapeType="1"/>
          </p:cNvSpPr>
          <p:nvPr/>
        </p:nvSpPr>
        <p:spPr bwMode="auto">
          <a:xfrm>
            <a:off x="2238375" y="2228850"/>
            <a:ext cx="1019175" cy="590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224" name="Line 8"/>
          <p:cNvSpPr>
            <a:spLocks noChangeShapeType="1"/>
          </p:cNvSpPr>
          <p:nvPr/>
        </p:nvSpPr>
        <p:spPr bwMode="auto">
          <a:xfrm flipV="1">
            <a:off x="2238375" y="2228850"/>
            <a:ext cx="10191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225" name="Line 9"/>
          <p:cNvSpPr>
            <a:spLocks noChangeShapeType="1"/>
          </p:cNvSpPr>
          <p:nvPr/>
        </p:nvSpPr>
        <p:spPr bwMode="auto">
          <a:xfrm>
            <a:off x="2238375" y="2228850"/>
            <a:ext cx="1019175" cy="171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226" name="Line 10"/>
          <p:cNvSpPr>
            <a:spLocks noChangeShapeType="1"/>
          </p:cNvSpPr>
          <p:nvPr/>
        </p:nvSpPr>
        <p:spPr bwMode="auto">
          <a:xfrm>
            <a:off x="2238375" y="2228850"/>
            <a:ext cx="1019175" cy="390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7163" name="Text Box 11"/>
          <p:cNvSpPr txBox="1">
            <a:spLocks noChangeArrowheads="1"/>
          </p:cNvSpPr>
          <p:nvPr/>
        </p:nvSpPr>
        <p:spPr bwMode="auto">
          <a:xfrm>
            <a:off x="241300" y="3267075"/>
            <a:ext cx="261302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solidFill>
                  <a:srgbClr val="FF5050"/>
                </a:solidFill>
              </a:rPr>
              <a:t>DAQ Critical:</a:t>
            </a:r>
          </a:p>
          <a:p>
            <a:pPr>
              <a:defRPr/>
            </a:pPr>
            <a:r>
              <a:rPr lang="en-US">
                <a:solidFill>
                  <a:srgbClr val="FF5050"/>
                </a:solidFill>
              </a:rPr>
              <a:t>FbLocking,FbAlign</a:t>
            </a:r>
          </a:p>
          <a:p>
            <a:pPr>
              <a:defRPr/>
            </a:pPr>
            <a:r>
              <a:rPr lang="en-US" i="1">
                <a:effectLst>
                  <a:outerShdw blurRad="38100" dist="38100" dir="2700000" algn="tl">
                    <a:srgbClr val="C0C0C0"/>
                  </a:outerShdw>
                </a:effectLst>
                <a:sym typeface="Wingdings" pitchFamily="2" charset="2"/>
              </a:rPr>
              <a:t>Pr channels</a:t>
            </a:r>
          </a:p>
          <a:p>
            <a:pPr>
              <a:defRPr/>
            </a:pPr>
            <a:r>
              <a:rPr lang="en-US" i="1">
                <a:effectLst>
                  <a:outerShdw blurRad="38100" dist="38100" dir="2700000" algn="tl">
                    <a:srgbClr val="C0C0C0"/>
                  </a:outerShdw>
                </a:effectLst>
                <a:sym typeface="Wingdings" pitchFamily="2" charset="2"/>
              </a:rPr>
              <a:t>Gc channels</a:t>
            </a:r>
            <a:endParaRPr lang="en-US" i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9228" name="Picture 12" descr="cldaqdat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14700" y="1352550"/>
            <a:ext cx="5829300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9" name="Line 13"/>
          <p:cNvSpPr>
            <a:spLocks noChangeShapeType="1"/>
          </p:cNvSpPr>
          <p:nvPr/>
        </p:nvSpPr>
        <p:spPr bwMode="auto">
          <a:xfrm flipV="1">
            <a:off x="2238375" y="2057400"/>
            <a:ext cx="995363" cy="171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230" name="Line 14"/>
          <p:cNvSpPr>
            <a:spLocks noChangeShapeType="1"/>
          </p:cNvSpPr>
          <p:nvPr/>
        </p:nvSpPr>
        <p:spPr bwMode="auto">
          <a:xfrm flipV="1">
            <a:off x="2238375" y="1828800"/>
            <a:ext cx="995363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231" name="Text Box 16"/>
          <p:cNvSpPr txBox="1">
            <a:spLocks noChangeArrowheads="1"/>
          </p:cNvSpPr>
          <p:nvPr/>
        </p:nvSpPr>
        <p:spPr bwMode="auto">
          <a:xfrm>
            <a:off x="4216400" y="1843088"/>
            <a:ext cx="638175" cy="2746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solidFill>
                  <a:srgbClr val="FF5050"/>
                </a:solidFill>
              </a:rPr>
              <a:t>rtpc06</a:t>
            </a:r>
          </a:p>
        </p:txBody>
      </p:sp>
      <p:sp>
        <p:nvSpPr>
          <p:cNvPr id="9232" name="Text Box 17"/>
          <p:cNvSpPr txBox="1">
            <a:spLocks noChangeArrowheads="1"/>
          </p:cNvSpPr>
          <p:nvPr/>
        </p:nvSpPr>
        <p:spPr bwMode="auto">
          <a:xfrm>
            <a:off x="4216400" y="1657350"/>
            <a:ext cx="638175" cy="274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solidFill>
                  <a:srgbClr val="FF5050"/>
                </a:solidFill>
              </a:rPr>
              <a:t>rtpc20</a:t>
            </a:r>
          </a:p>
        </p:txBody>
      </p:sp>
      <p:sp>
        <p:nvSpPr>
          <p:cNvPr id="9233" name="Text Box 18"/>
          <p:cNvSpPr txBox="1">
            <a:spLocks noChangeArrowheads="1"/>
          </p:cNvSpPr>
          <p:nvPr/>
        </p:nvSpPr>
        <p:spPr bwMode="auto">
          <a:xfrm>
            <a:off x="4216400" y="2047875"/>
            <a:ext cx="638175" cy="274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solidFill>
                  <a:srgbClr val="FF5050"/>
                </a:solidFill>
              </a:rPr>
              <a:t>rtpc17</a:t>
            </a:r>
          </a:p>
        </p:txBody>
      </p:sp>
      <p:sp>
        <p:nvSpPr>
          <p:cNvPr id="9234" name="Text Box 19"/>
          <p:cNvSpPr txBox="1">
            <a:spLocks noChangeArrowheads="1"/>
          </p:cNvSpPr>
          <p:nvPr/>
        </p:nvSpPr>
        <p:spPr bwMode="auto">
          <a:xfrm>
            <a:off x="4216400" y="2243138"/>
            <a:ext cx="638175" cy="2746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solidFill>
                  <a:srgbClr val="FF5050"/>
                </a:solidFill>
              </a:rPr>
              <a:t>rtpc14</a:t>
            </a:r>
          </a:p>
        </p:txBody>
      </p:sp>
      <p:sp>
        <p:nvSpPr>
          <p:cNvPr id="9235" name="Text Box 20"/>
          <p:cNvSpPr txBox="1">
            <a:spLocks noChangeArrowheads="1"/>
          </p:cNvSpPr>
          <p:nvPr/>
        </p:nvSpPr>
        <p:spPr bwMode="auto">
          <a:xfrm>
            <a:off x="4216400" y="2462213"/>
            <a:ext cx="638175" cy="2746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solidFill>
                  <a:srgbClr val="FF5050"/>
                </a:solidFill>
              </a:rPr>
              <a:t>rtpc12</a:t>
            </a:r>
          </a:p>
        </p:txBody>
      </p:sp>
      <p:sp>
        <p:nvSpPr>
          <p:cNvPr id="9236" name="Text Box 21"/>
          <p:cNvSpPr txBox="1">
            <a:spLocks noChangeArrowheads="1"/>
          </p:cNvSpPr>
          <p:nvPr/>
        </p:nvSpPr>
        <p:spPr bwMode="auto">
          <a:xfrm>
            <a:off x="4216400" y="2662238"/>
            <a:ext cx="638175" cy="2746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solidFill>
                  <a:srgbClr val="FF5050"/>
                </a:solidFill>
              </a:rPr>
              <a:t>rtpc13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9FB386A-36F7-4D75-92BF-A362C8688FDC}" type="datetime1">
              <a:rPr lang="en-US"/>
              <a:pPr>
                <a:defRPr/>
              </a:pPr>
              <a:t>3/9/2009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Software Group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1BE7A3-7E64-41CD-B36F-FEE5172C661A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339966"/>
                </a:solidFill>
              </a:rPr>
              <a:t>Recovery procedure</a:t>
            </a:r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44575"/>
            <a:ext cx="8686800" cy="49149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dirty="0" smtClean="0"/>
              <a:t>Server crash </a:t>
            </a:r>
          </a:p>
          <a:p>
            <a:pPr lvl="1">
              <a:lnSpc>
                <a:spcPct val="90000"/>
              </a:lnSpc>
              <a:buFont typeface="Arial" charset="0"/>
              <a:buNone/>
              <a:defRPr/>
            </a:pPr>
            <a:r>
              <a:rPr lang="en-US" dirty="0" smtClean="0">
                <a:solidFill>
                  <a:srgbClr val="FF5050"/>
                </a:solidFill>
                <a:sym typeface="Wingdings" pitchFamily="2" charset="2"/>
              </a:rPr>
              <a:t> RESTART from menu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 smtClean="0"/>
              <a:t> case : GC_GTW</a:t>
            </a:r>
          </a:p>
          <a:p>
            <a:pPr lvl="2">
              <a:lnSpc>
                <a:spcPct val="90000"/>
              </a:lnSpc>
              <a:defRPr/>
            </a:pPr>
            <a:r>
              <a:rPr lang="en-US" dirty="0" smtClean="0"/>
              <a:t>Sometimes does not restart from menu</a:t>
            </a:r>
          </a:p>
          <a:p>
            <a:pPr lvl="2">
              <a:lnSpc>
                <a:spcPct val="90000"/>
              </a:lnSpc>
              <a:defRPr/>
            </a:pPr>
            <a:r>
              <a:rPr lang="en-US" dirty="0" smtClean="0"/>
              <a:t>Check cm name (cleanup)</a:t>
            </a:r>
          </a:p>
          <a:p>
            <a:pPr lvl="2">
              <a:lnSpc>
                <a:spcPct val="90000"/>
              </a:lnSpc>
              <a:defRPr/>
            </a:pPr>
            <a:r>
              <a:rPr lang="en-US" dirty="0" smtClean="0"/>
              <a:t>Log into rio36a,rio38a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rgbClr val="339966"/>
                </a:solidFill>
              </a:rPr>
              <a:t>/</a:t>
            </a:r>
            <a:r>
              <a:rPr lang="en-US" sz="2000" dirty="0" err="1" smtClean="0">
                <a:solidFill>
                  <a:srgbClr val="339966"/>
                </a:solidFill>
              </a:rPr>
              <a:t>virgoDev</a:t>
            </a:r>
            <a:r>
              <a:rPr lang="en-US" sz="2000" dirty="0" smtClean="0">
                <a:solidFill>
                  <a:srgbClr val="339966"/>
                </a:solidFill>
              </a:rPr>
              <a:t>/Pr/v10r06/${UNAME}/Pr.exe /</a:t>
            </a:r>
            <a:r>
              <a:rPr lang="en-US" sz="2000" dirty="0" err="1" smtClean="0">
                <a:solidFill>
                  <a:srgbClr val="339966"/>
                </a:solidFill>
              </a:rPr>
              <a:t>virgoData</a:t>
            </a:r>
            <a:r>
              <a:rPr lang="en-US" sz="2000" dirty="0" smtClean="0">
                <a:solidFill>
                  <a:srgbClr val="339966"/>
                </a:solidFill>
              </a:rPr>
              <a:t>/Pr/GC_GTW1/2.cfg</a:t>
            </a:r>
          </a:p>
          <a:p>
            <a:pPr>
              <a:lnSpc>
                <a:spcPct val="90000"/>
              </a:lnSpc>
              <a:defRPr/>
            </a:pPr>
            <a:r>
              <a:rPr lang="en-US" dirty="0" smtClean="0"/>
              <a:t>Machine crash :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à"/>
              <a:defRPr/>
            </a:pPr>
            <a:r>
              <a:rPr lang="en-US" sz="2400" dirty="0" smtClean="0">
                <a:solidFill>
                  <a:srgbClr val="FF5050"/>
                </a:solidFill>
                <a:sym typeface="Wingdings" pitchFamily="2" charset="2"/>
              </a:rPr>
              <a:t>REBOOT MANUALLY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à"/>
              <a:defRPr/>
            </a:pPr>
            <a:r>
              <a:rPr lang="en-US" sz="2400" dirty="0" smtClean="0">
                <a:solidFill>
                  <a:srgbClr val="FF5050"/>
                </a:solidFill>
                <a:sym typeface="Wingdings" pitchFamily="2" charset="2"/>
              </a:rPr>
              <a:t>RESTART servers from menu</a:t>
            </a:r>
          </a:p>
          <a:p>
            <a:pPr lvl="2">
              <a:lnSpc>
                <a:spcPct val="90000"/>
              </a:lnSpc>
              <a:defRPr/>
            </a:pPr>
            <a:endParaRPr lang="en-US" dirty="0" smtClean="0">
              <a:solidFill>
                <a:srgbClr val="FF5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E59AB75-9881-4499-8F5A-8B0FB1B09CB2}" type="datetime1">
              <a:rPr lang="en-US"/>
              <a:pPr>
                <a:defRPr/>
              </a:pPr>
              <a:t>3/9/2009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Software Group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9AF0EC-D3A3-468E-9132-A6F49A17D8EA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339966"/>
                </a:solidFill>
              </a:rPr>
              <a:t>HWII information </a:t>
            </a:r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25500"/>
            <a:ext cx="8229600" cy="312738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AutoNum type="arabicParenR"/>
              <a:defRPr/>
            </a:pPr>
            <a:r>
              <a:rPr lang="en-US" sz="1600" smtClean="0"/>
              <a:t>Search for a CPU machine</a:t>
            </a:r>
          </a:p>
          <a:p>
            <a:pPr marL="609600" indent="-609600">
              <a:lnSpc>
                <a:spcPct val="80000"/>
              </a:lnSpc>
              <a:buFontTx/>
              <a:buNone/>
              <a:defRPr/>
            </a:pPr>
            <a:endParaRPr lang="en-US" sz="1600" smtClean="0"/>
          </a:p>
          <a:p>
            <a:pPr marL="609600" indent="-609600">
              <a:lnSpc>
                <a:spcPct val="80000"/>
              </a:lnSpc>
              <a:buFontTx/>
              <a:buNone/>
              <a:defRPr/>
            </a:pPr>
            <a:endParaRPr lang="en-US" sz="1600" smtClean="0"/>
          </a:p>
        </p:txBody>
      </p:sp>
      <p:pic>
        <p:nvPicPr>
          <p:cNvPr id="11271" name="Picture 5" descr="procedure_hwi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050925"/>
            <a:ext cx="5000625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8182" name="Rectangle 6"/>
          <p:cNvSpPr>
            <a:spLocks noChangeArrowheads="1"/>
          </p:cNvSpPr>
          <p:nvPr/>
        </p:nvSpPr>
        <p:spPr bwMode="auto">
          <a:xfrm>
            <a:off x="352425" y="3892550"/>
            <a:ext cx="8229600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609600" indent="-609600">
              <a:lnSpc>
                <a:spcPct val="80000"/>
              </a:lnSpc>
              <a:spcBef>
                <a:spcPct val="30000"/>
              </a:spcBef>
              <a:spcAft>
                <a:spcPct val="10000"/>
              </a:spcAft>
              <a:defRPr/>
            </a:pPr>
            <a:r>
              <a:rPr lang="en-US" sz="16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2)        Localize cpu machine	</a:t>
            </a:r>
          </a:p>
          <a:p>
            <a:pPr marL="609600" indent="-609600">
              <a:lnSpc>
                <a:spcPct val="80000"/>
              </a:lnSpc>
              <a:spcBef>
                <a:spcPct val="30000"/>
              </a:spcBef>
              <a:spcAft>
                <a:spcPct val="10000"/>
              </a:spcAft>
              <a:defRPr/>
            </a:pPr>
            <a:endParaRPr lang="en-US" sz="160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609600" indent="-609600">
              <a:lnSpc>
                <a:spcPct val="80000"/>
              </a:lnSpc>
              <a:spcBef>
                <a:spcPct val="30000"/>
              </a:spcBef>
              <a:spcAft>
                <a:spcPct val="10000"/>
              </a:spcAft>
              <a:defRPr/>
            </a:pPr>
            <a:endParaRPr lang="en-US" sz="160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pic>
        <p:nvPicPr>
          <p:cNvPr id="11273" name="Picture 7" descr="procedure_hwii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52913" y="3381375"/>
            <a:ext cx="2600325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4" name="AutoShape 8"/>
          <p:cNvSpPr>
            <a:spLocks noChangeArrowheads="1"/>
          </p:cNvSpPr>
          <p:nvPr/>
        </p:nvSpPr>
        <p:spPr bwMode="auto">
          <a:xfrm>
            <a:off x="6019800" y="4630738"/>
            <a:ext cx="666750" cy="319087"/>
          </a:xfrm>
          <a:prstGeom prst="leftArrow">
            <a:avLst>
              <a:gd name="adj1" fmla="val 50000"/>
              <a:gd name="adj2" fmla="val 52239"/>
            </a:avLst>
          </a:prstGeom>
          <a:solidFill>
            <a:srgbClr val="FF5050"/>
          </a:solidFill>
          <a:ln w="9525">
            <a:solidFill>
              <a:srgbClr val="FF505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505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9F51663-5DB9-4F45-95B8-A21CBD4D18CD}" type="datetime1">
              <a:rPr lang="en-US"/>
              <a:pPr>
                <a:defRPr/>
              </a:pPr>
              <a:t>3/9/2009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Software Group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06CB40-2DDC-4D81-B3A4-7071DA6EE226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339966"/>
                </a:solidFill>
              </a:rPr>
              <a:t>HWII server information </a:t>
            </a:r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25500"/>
            <a:ext cx="8229600" cy="312738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None/>
              <a:defRPr/>
            </a:pPr>
            <a:r>
              <a:rPr lang="en-US" sz="1600" smtClean="0"/>
              <a:t>1)    Look for CPU server list</a:t>
            </a:r>
          </a:p>
          <a:p>
            <a:pPr marL="609600" indent="-609600">
              <a:lnSpc>
                <a:spcPct val="80000"/>
              </a:lnSpc>
              <a:buFontTx/>
              <a:buNone/>
              <a:defRPr/>
            </a:pPr>
            <a:endParaRPr lang="en-US" sz="1600" smtClean="0"/>
          </a:p>
          <a:p>
            <a:pPr marL="609600" indent="-609600">
              <a:lnSpc>
                <a:spcPct val="80000"/>
              </a:lnSpc>
              <a:buFontTx/>
              <a:buNone/>
              <a:defRPr/>
            </a:pPr>
            <a:endParaRPr lang="en-US" sz="1600" smtClean="0"/>
          </a:p>
        </p:txBody>
      </p:sp>
      <p:pic>
        <p:nvPicPr>
          <p:cNvPr id="12295" name="Picture 7" descr="procedure_hwii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1675" y="1062038"/>
            <a:ext cx="7143750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0232" name="Rectangle 8"/>
          <p:cNvSpPr>
            <a:spLocks noChangeArrowheads="1"/>
          </p:cNvSpPr>
          <p:nvPr/>
        </p:nvSpPr>
        <p:spPr bwMode="auto">
          <a:xfrm>
            <a:off x="352425" y="3413125"/>
            <a:ext cx="8229600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609600" indent="-609600">
              <a:lnSpc>
                <a:spcPct val="80000"/>
              </a:lnSpc>
              <a:spcBef>
                <a:spcPct val="30000"/>
              </a:spcBef>
              <a:spcAft>
                <a:spcPct val="10000"/>
              </a:spcAft>
              <a:defRPr/>
            </a:pPr>
            <a:r>
              <a:rPr lang="en-US" sz="16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2 )    Look for CPU </a:t>
            </a:r>
          </a:p>
          <a:p>
            <a:pPr marL="609600" indent="-609600">
              <a:lnSpc>
                <a:spcPct val="80000"/>
              </a:lnSpc>
              <a:spcBef>
                <a:spcPct val="30000"/>
              </a:spcBef>
              <a:spcAft>
                <a:spcPct val="10000"/>
              </a:spcAft>
              <a:defRPr/>
            </a:pPr>
            <a:r>
              <a:rPr lang="en-US" sz="16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server dependencies</a:t>
            </a:r>
          </a:p>
          <a:p>
            <a:pPr marL="609600" indent="-609600">
              <a:lnSpc>
                <a:spcPct val="80000"/>
              </a:lnSpc>
              <a:spcBef>
                <a:spcPct val="30000"/>
              </a:spcBef>
              <a:spcAft>
                <a:spcPct val="10000"/>
              </a:spcAft>
              <a:defRPr/>
            </a:pPr>
            <a:endParaRPr lang="en-US" sz="160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609600" indent="-609600">
              <a:lnSpc>
                <a:spcPct val="80000"/>
              </a:lnSpc>
              <a:spcBef>
                <a:spcPct val="30000"/>
              </a:spcBef>
              <a:spcAft>
                <a:spcPct val="10000"/>
              </a:spcAft>
              <a:defRPr/>
            </a:pPr>
            <a:endParaRPr lang="en-US" sz="160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pic>
        <p:nvPicPr>
          <p:cNvPr id="12297" name="Picture 9" descr="procedure_hwii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81275" y="2873375"/>
            <a:ext cx="6516688" cy="337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>
                <a:solidFill>
                  <a:srgbClr val="339966"/>
                </a:solidFill>
              </a:rPr>
              <a:t>Tolm</a:t>
            </a:r>
            <a:r>
              <a:rPr lang="en-US" dirty="0" smtClean="0">
                <a:solidFill>
                  <a:srgbClr val="339966"/>
                </a:solidFill>
              </a:rPr>
              <a:t> Monitoring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In </a:t>
            </a:r>
            <a:r>
              <a:rPr lang="en-US" dirty="0" err="1" smtClean="0"/>
              <a:t>TolmBase</a:t>
            </a:r>
            <a:r>
              <a:rPr lang="en-US" dirty="0" smtClean="0"/>
              <a:t> :</a:t>
            </a:r>
          </a:p>
          <a:p>
            <a:pPr lvl="1">
              <a:defRPr/>
            </a:pPr>
            <a:r>
              <a:rPr lang="en-US" dirty="0" smtClean="0"/>
              <a:t>TolmDaqSpy.exe returns list of packets with propagation times (not easy to use)</a:t>
            </a:r>
          </a:p>
          <a:p>
            <a:pPr lvl="1">
              <a:defRPr/>
            </a:pPr>
            <a:endParaRPr lang="en-US" dirty="0" smtClean="0"/>
          </a:p>
          <a:p>
            <a:pPr lvl="1">
              <a:defRPr/>
            </a:pPr>
            <a:r>
              <a:rPr lang="en-US" dirty="0" smtClean="0"/>
              <a:t>Use </a:t>
            </a:r>
            <a:r>
              <a:rPr lang="en-US" dirty="0" err="1" smtClean="0"/>
              <a:t>dataDisplay</a:t>
            </a:r>
            <a:r>
              <a:rPr lang="en-US" dirty="0" smtClean="0"/>
              <a:t> with SMS like:</a:t>
            </a:r>
          </a:p>
          <a:p>
            <a:pPr lvl="1">
              <a:buFont typeface="Arial" charset="0"/>
              <a:buNone/>
              <a:defRPr/>
            </a:pPr>
            <a:r>
              <a:rPr lang="en-US" sz="2400" dirty="0" err="1" smtClean="0">
                <a:solidFill>
                  <a:srgbClr val="FF0000"/>
                </a:solidFill>
              </a:rPr>
              <a:t>Daq_Lock</a:t>
            </a:r>
            <a:r>
              <a:rPr lang="en-US" sz="2400" dirty="0" smtClean="0">
                <a:solidFill>
                  <a:srgbClr val="FF0000"/>
                </a:solidFill>
              </a:rPr>
              <a:t>_&lt;RECEIVER&gt;_&lt;SOURCE&gt;_</a:t>
            </a:r>
            <a:r>
              <a:rPr lang="en-US" sz="2400" dirty="0" err="1" smtClean="0">
                <a:solidFill>
                  <a:srgbClr val="FF0000"/>
                </a:solidFill>
              </a:rPr>
              <a:t>Tolm_Send</a:t>
            </a:r>
            <a:endParaRPr lang="en-US" sz="2400" dirty="0" smtClean="0">
              <a:solidFill>
                <a:srgbClr val="FF0000"/>
              </a:solidFill>
            </a:endParaRPr>
          </a:p>
          <a:p>
            <a:pPr lvl="1">
              <a:buFont typeface="Arial" charset="0"/>
              <a:buNone/>
              <a:defRPr/>
            </a:pPr>
            <a:endParaRPr lang="en-US" sz="2400" dirty="0" smtClean="0">
              <a:solidFill>
                <a:srgbClr val="FF0000"/>
              </a:solidFill>
            </a:endParaRPr>
          </a:p>
          <a:p>
            <a:pPr lvl="1">
              <a:buFont typeface="Arial" charset="0"/>
              <a:buNone/>
              <a:defRPr/>
            </a:pP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en-US" dirty="0" smtClean="0"/>
              <a:t>Data quality Monitor implemented with </a:t>
            </a:r>
            <a:r>
              <a:rPr lang="en-US" u="sng" dirty="0" smtClean="0"/>
              <a:t>thresholds</a:t>
            </a:r>
            <a:r>
              <a:rPr lang="en-US" dirty="0" smtClean="0"/>
              <a:t> (see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i="1" dirty="0" smtClean="0">
                <a:solidFill>
                  <a:srgbClr val="FF0000"/>
                </a:solidFill>
              </a:rPr>
              <a:t>Global Control </a:t>
            </a:r>
            <a:r>
              <a:rPr lang="en-US" dirty="0" smtClean="0"/>
              <a:t>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9073FDF4-2C50-42B1-9BF5-803D333D336B}" type="datetime1">
              <a:rPr lang="en-US"/>
              <a:pPr>
                <a:defRPr/>
              </a:pPr>
              <a:t>3/9/2009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Software Group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3FD3CE-4197-4549-BAC4-F8AE464729C0}" type="slidenum">
              <a:rPr lang="en-US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339966"/>
                </a:solidFill>
              </a:rPr>
              <a:t>Hardware intervention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 smtClean="0"/>
              <a:t>Optical topology contains:</a:t>
            </a:r>
          </a:p>
          <a:p>
            <a:pPr>
              <a:defRPr/>
            </a:pPr>
            <a:r>
              <a:rPr lang="en-US" sz="2800" dirty="0" smtClean="0"/>
              <a:t>ADC7674/</a:t>
            </a:r>
            <a:r>
              <a:rPr lang="en-US" sz="2800" dirty="0" err="1" smtClean="0"/>
              <a:t>MxDX</a:t>
            </a:r>
            <a:r>
              <a:rPr lang="en-US" sz="2800" dirty="0" smtClean="0"/>
              <a:t>/TOLM-PMC/TOLM-PCI</a:t>
            </a:r>
          </a:p>
          <a:p>
            <a:pPr>
              <a:defRPr/>
            </a:pPr>
            <a:r>
              <a:rPr lang="en-US" sz="2800" dirty="0" smtClean="0"/>
              <a:t>In case of propagation delay too important, check </a:t>
            </a:r>
            <a:r>
              <a:rPr lang="en-US" sz="2800" dirty="0" err="1" smtClean="0"/>
              <a:t>MxDx</a:t>
            </a:r>
            <a:r>
              <a:rPr lang="en-US" sz="2800" dirty="0" smtClean="0"/>
              <a:t> route:</a:t>
            </a:r>
          </a:p>
          <a:p>
            <a:pPr marL="971550" lvl="1" indent="-514350">
              <a:buFont typeface="Arial" charset="0"/>
              <a:buAutoNum type="arabicParenR"/>
              <a:defRPr/>
            </a:pPr>
            <a:r>
              <a:rPr lang="en-US" dirty="0" smtClean="0"/>
              <a:t>Get sender/receiver serial from HWII and </a:t>
            </a:r>
            <a:r>
              <a:rPr lang="en-US" dirty="0" err="1" smtClean="0"/>
              <a:t>Cfg</a:t>
            </a:r>
            <a:r>
              <a:rPr lang="en-US" dirty="0" smtClean="0"/>
              <a:t> files</a:t>
            </a:r>
          </a:p>
          <a:p>
            <a:pPr marL="971550" lvl="1" indent="-514350">
              <a:buFont typeface="Arial" charset="0"/>
              <a:buAutoNum type="arabicParenR"/>
              <a:defRPr/>
            </a:pPr>
            <a:r>
              <a:rPr lang="en-US" dirty="0" smtClean="0"/>
              <a:t>Use hwdbGetMxDxRoute.exe in /</a:t>
            </a:r>
            <a:r>
              <a:rPr lang="en-US" dirty="0" err="1" smtClean="0"/>
              <a:t>virgoDev</a:t>
            </a:r>
            <a:r>
              <a:rPr lang="en-US" dirty="0" smtClean="0"/>
              <a:t>/</a:t>
            </a:r>
            <a:r>
              <a:rPr lang="en-US" dirty="0" err="1" smtClean="0"/>
              <a:t>hwiiAPI</a:t>
            </a:r>
            <a:endParaRPr lang="en-US" dirty="0" smtClean="0"/>
          </a:p>
          <a:p>
            <a:pPr marL="971550" lvl="1" indent="-514350">
              <a:buFont typeface="Arial" charset="0"/>
              <a:buAutoNum type="arabicParenR"/>
              <a:defRPr/>
            </a:pPr>
            <a:r>
              <a:rPr lang="en-US" dirty="0" smtClean="0"/>
              <a:t>Locate ADC7674/</a:t>
            </a:r>
            <a:r>
              <a:rPr lang="en-US" dirty="0" err="1" smtClean="0"/>
              <a:t>MxDX</a:t>
            </a:r>
            <a:r>
              <a:rPr lang="en-US" dirty="0" smtClean="0"/>
              <a:t>/TOLM-PMC/TOLM-PCI with HWII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9073FDF4-2C50-42B1-9BF5-803D333D336B}" type="datetime1">
              <a:rPr lang="en-US"/>
              <a:pPr>
                <a:defRPr/>
              </a:pPr>
              <a:t>3/9/2009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Software Group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86BF4B-C04C-4E6E-8A61-90A746E45D4A}" type="slidenum">
              <a:rPr lang="en-US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>
                <a:solidFill>
                  <a:srgbClr val="339966"/>
                </a:solidFill>
              </a:rPr>
              <a:t>Scenari</a:t>
            </a:r>
            <a:endParaRPr lang="en-US" dirty="0">
              <a:solidFill>
                <a:srgbClr val="3399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71550" lvl="1" indent="-514350">
              <a:buFont typeface="Arial" charset="0"/>
              <a:buAutoNum type="arabicParenR"/>
              <a:defRPr/>
            </a:pPr>
            <a:r>
              <a:rPr lang="en-US" sz="2400" dirty="0" smtClean="0"/>
              <a:t>All optical links (</a:t>
            </a:r>
            <a:r>
              <a:rPr lang="en-US" sz="2400" dirty="0" err="1" smtClean="0"/>
              <a:t>transeiver</a:t>
            </a:r>
            <a:r>
              <a:rPr lang="en-US" sz="2400" dirty="0" smtClean="0"/>
              <a:t>) are green and blinking </a:t>
            </a:r>
            <a:r>
              <a:rPr lang="en-US" sz="2400" dirty="0" smtClean="0">
                <a:sym typeface="Wingdings" pitchFamily="2" charset="2"/>
              </a:rPr>
              <a:t> </a:t>
            </a:r>
            <a:r>
              <a:rPr lang="en-US" sz="2400" dirty="0" smtClean="0"/>
              <a:t>Reset </a:t>
            </a:r>
            <a:r>
              <a:rPr lang="en-US" sz="2400" dirty="0" err="1" smtClean="0"/>
              <a:t>MxDx</a:t>
            </a:r>
            <a:r>
              <a:rPr lang="en-US" sz="2400" dirty="0" smtClean="0"/>
              <a:t> </a:t>
            </a:r>
          </a:p>
          <a:p>
            <a:pPr marL="971550" lvl="1" indent="-514350">
              <a:buFont typeface="Arial" charset="0"/>
              <a:buAutoNum type="arabicParenR"/>
              <a:defRPr/>
            </a:pPr>
            <a:r>
              <a:rPr lang="en-US" sz="2400" dirty="0" smtClean="0"/>
              <a:t>Find a </a:t>
            </a:r>
            <a:r>
              <a:rPr lang="en-US" sz="2400" dirty="0" err="1" smtClean="0"/>
              <a:t>transeiver</a:t>
            </a:r>
            <a:r>
              <a:rPr lang="en-US" sz="2400" dirty="0" smtClean="0"/>
              <a:t> green and still</a:t>
            </a:r>
          </a:p>
          <a:p>
            <a:pPr marL="971550" lvl="1" indent="-514350">
              <a:buFont typeface="Arial" charset="0"/>
              <a:buNone/>
              <a:defRPr/>
            </a:pPr>
            <a:r>
              <a:rPr lang="en-US" sz="2400" dirty="0" smtClean="0">
                <a:sym typeface="Wingdings" pitchFamily="2" charset="2"/>
              </a:rPr>
              <a:t>	 </a:t>
            </a:r>
            <a:r>
              <a:rPr lang="en-US" sz="2400" dirty="0" smtClean="0"/>
              <a:t>Reboot attached RIO/RTPC</a:t>
            </a:r>
          </a:p>
          <a:p>
            <a:pPr marL="971550" lvl="1" indent="-514350">
              <a:buFont typeface="Arial" charset="0"/>
              <a:buAutoNum type="arabicParenR" startAt="3"/>
              <a:defRPr/>
            </a:pPr>
            <a:r>
              <a:rPr lang="en-US" sz="2400" dirty="0" smtClean="0"/>
              <a:t>Unable to reconfigure an ADC7674</a:t>
            </a:r>
          </a:p>
          <a:p>
            <a:pPr marL="971550" lvl="1" indent="-514350">
              <a:buFont typeface="Arial" charset="0"/>
              <a:buNone/>
              <a:defRPr/>
            </a:pPr>
            <a:r>
              <a:rPr lang="en-US" sz="2400" dirty="0" smtClean="0">
                <a:sym typeface="Wingdings" pitchFamily="2" charset="2"/>
              </a:rPr>
              <a:t>	 check optical links route</a:t>
            </a:r>
          </a:p>
          <a:p>
            <a:pPr marL="971550" lvl="1" indent="-514350">
              <a:buFont typeface="Arial" charset="0"/>
              <a:buNone/>
              <a:defRPr/>
            </a:pPr>
            <a:r>
              <a:rPr lang="en-US" sz="2400" dirty="0" smtClean="0">
                <a:sym typeface="Wingdings" pitchFamily="2" charset="2"/>
              </a:rPr>
              <a:t>	 try s</a:t>
            </a:r>
            <a:r>
              <a:rPr lang="en-US" sz="2400" dirty="0" smtClean="0"/>
              <a:t>witch off/on ADC crate</a:t>
            </a:r>
          </a:p>
          <a:p>
            <a:pPr marL="971550" lvl="1" indent="-514350">
              <a:buFont typeface="Arial" charset="0"/>
              <a:buNone/>
              <a:defRPr/>
            </a:pPr>
            <a:r>
              <a:rPr lang="en-US" sz="2400" dirty="0" smtClean="0"/>
              <a:t>4) If nothing solves the problem :</a:t>
            </a:r>
          </a:p>
          <a:p>
            <a:pPr marL="971550" lvl="1" indent="-514350">
              <a:buFont typeface="Arial" charset="0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smtClean="0">
                <a:sym typeface="Wingdings" pitchFamily="2" charset="2"/>
              </a:rPr>
              <a:t>substitute </a:t>
            </a:r>
            <a:r>
              <a:rPr lang="en-US" sz="2400" dirty="0" err="1" smtClean="0"/>
              <a:t>transeiver</a:t>
            </a:r>
            <a:r>
              <a:rPr lang="en-US" sz="2400" dirty="0" smtClean="0"/>
              <a:t>/optical cables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B9791EB9-B0C6-4011-B415-A7CF9BDE8D22}" type="datetime1">
              <a:rPr lang="en-US" smtClean="0"/>
              <a:pPr>
                <a:defRPr/>
              </a:pPr>
              <a:t>3/9/2009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Software Group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845BF2-F589-4E1A-A55C-9111095C7942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viewTemplate">
  <a:themeElements>
    <a:clrScheme name="Review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Review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Review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viewTemplat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viewTemplat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viewTemplat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view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view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view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13810</TotalTime>
  <Words>419</Words>
  <Application>Microsoft PowerPoint</Application>
  <PresentationFormat>On-screen Show (4:3)</PresentationFormat>
  <Paragraphs>166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Times New Roman</vt:lpstr>
      <vt:lpstr>Arial</vt:lpstr>
      <vt:lpstr>Wingdings</vt:lpstr>
      <vt:lpstr>ReviewTemplate</vt:lpstr>
      <vt:lpstr>Virgo + Global Control</vt:lpstr>
      <vt:lpstr>Introduction</vt:lpstr>
      <vt:lpstr>The situation today</vt:lpstr>
      <vt:lpstr>NEW ITF operation client</vt:lpstr>
      <vt:lpstr>DAQ : ClDaqCollect client (part 1)</vt:lpstr>
      <vt:lpstr>DAQ : ClDaqCollect client (part 2)</vt:lpstr>
      <vt:lpstr>DAQ : ClDaqData client </vt:lpstr>
      <vt:lpstr>Recovery procedure</vt:lpstr>
      <vt:lpstr>HWII information </vt:lpstr>
      <vt:lpstr>HWII server information </vt:lpstr>
      <vt:lpstr>Tolm Monitoring tools</vt:lpstr>
      <vt:lpstr>Hardware intervention</vt:lpstr>
      <vt:lpstr>Scenari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Template</dc:title>
  <dc:creator/>
  <cp:lastModifiedBy>European Gravitational Observatory</cp:lastModifiedBy>
  <cp:revision>984</cp:revision>
  <dcterms:created xsi:type="dcterms:W3CDTF">1601-01-01T00:00:00Z</dcterms:created>
  <dcterms:modified xsi:type="dcterms:W3CDTF">2009-03-09T13:28:36Z</dcterms:modified>
</cp:coreProperties>
</file>